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42" r:id="rId4"/>
  </p:sldMasterIdLst>
  <p:notesMasterIdLst>
    <p:notesMasterId r:id="rId30"/>
  </p:notesMasterIdLst>
  <p:handoutMasterIdLst>
    <p:handoutMasterId r:id="rId31"/>
  </p:handoutMasterIdLst>
  <p:sldIdLst>
    <p:sldId id="439" r:id="rId5"/>
    <p:sldId id="591" r:id="rId6"/>
    <p:sldId id="589" r:id="rId7"/>
    <p:sldId id="590" r:id="rId8"/>
    <p:sldId id="593" r:id="rId9"/>
    <p:sldId id="594" r:id="rId10"/>
    <p:sldId id="544" r:id="rId11"/>
    <p:sldId id="595" r:id="rId12"/>
    <p:sldId id="596" r:id="rId13"/>
    <p:sldId id="597" r:id="rId14"/>
    <p:sldId id="598" r:id="rId15"/>
    <p:sldId id="599" r:id="rId16"/>
    <p:sldId id="601" r:id="rId17"/>
    <p:sldId id="600" r:id="rId18"/>
    <p:sldId id="549" r:id="rId19"/>
    <p:sldId id="602" r:id="rId20"/>
    <p:sldId id="603" r:id="rId21"/>
    <p:sldId id="606" r:id="rId22"/>
    <p:sldId id="607" r:id="rId23"/>
    <p:sldId id="608" r:id="rId24"/>
    <p:sldId id="609" r:id="rId25"/>
    <p:sldId id="610" r:id="rId26"/>
    <p:sldId id="613" r:id="rId27"/>
    <p:sldId id="614" r:id="rId28"/>
    <p:sldId id="485" r:id="rId29"/>
  </p:sldIdLst>
  <p:sldSz cx="9144000" cy="6858000" type="screen4x3"/>
  <p:notesSz cx="6858000" cy="9945688"/>
  <p:custShowLst>
    <p:custShow name="Folie 8 optional" id="0">
      <p:sldLst/>
    </p:custShow>
    <p:custShow name="Umfangreiche Dienst" id="1">
      <p:sldLst/>
    </p:custShow>
    <p:custShow name="Lehre" id="2">
      <p:sldLst/>
    </p:custShow>
    <p:custShow name="Trainee" id="3">
      <p:sldLst/>
    </p:custShow>
  </p:custShow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8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8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8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8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80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80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80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80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8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rtner Alexander" initials="H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F29400"/>
    <a:srgbClr val="878889"/>
    <a:srgbClr val="D9D9D9"/>
    <a:srgbClr val="F2F2F2"/>
    <a:srgbClr val="FFFFFF"/>
    <a:srgbClr val="D9DADB"/>
    <a:srgbClr val="E17723"/>
    <a:srgbClr val="75786D"/>
    <a:srgbClr val="E37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88" autoAdjust="0"/>
    <p:restoredTop sz="89354" autoAdjust="0"/>
  </p:normalViewPr>
  <p:slideViewPr>
    <p:cSldViewPr>
      <p:cViewPr varScale="1">
        <p:scale>
          <a:sx n="83" d="100"/>
          <a:sy n="83" d="100"/>
        </p:scale>
        <p:origin x="1627" y="67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72004" cy="496744"/>
          </a:xfrm>
          <a:prstGeom prst="rect">
            <a:avLst/>
          </a:prstGeom>
        </p:spPr>
        <p:txBody>
          <a:bodyPr vert="horz" lIns="88634" tIns="44318" rIns="88634" bIns="44318" rtlCol="0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465" y="3"/>
            <a:ext cx="2972004" cy="496744"/>
          </a:xfrm>
          <a:prstGeom prst="rect">
            <a:avLst/>
          </a:prstGeom>
        </p:spPr>
        <p:txBody>
          <a:bodyPr vert="horz" lIns="88634" tIns="44318" rIns="88634" bIns="44318" rtlCol="0"/>
          <a:lstStyle>
            <a:lvl1pPr algn="r">
              <a:defRPr sz="1200"/>
            </a:lvl1pPr>
          </a:lstStyle>
          <a:p>
            <a:fld id="{4C416DD1-8C02-4B92-AB40-388C5336DDA2}" type="datetimeFigureOut">
              <a:rPr lang="de-AT" smtClean="0"/>
              <a:t>10.05.2021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447403"/>
            <a:ext cx="2972004" cy="496744"/>
          </a:xfrm>
          <a:prstGeom prst="rect">
            <a:avLst/>
          </a:prstGeom>
        </p:spPr>
        <p:txBody>
          <a:bodyPr vert="horz" lIns="88634" tIns="44318" rIns="88634" bIns="44318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465" y="9447403"/>
            <a:ext cx="2972004" cy="496744"/>
          </a:xfrm>
          <a:prstGeom prst="rect">
            <a:avLst/>
          </a:prstGeom>
        </p:spPr>
        <p:txBody>
          <a:bodyPr vert="horz" lIns="88634" tIns="44318" rIns="88634" bIns="44318" rtlCol="0" anchor="b"/>
          <a:lstStyle>
            <a:lvl1pPr algn="r">
              <a:defRPr sz="1200"/>
            </a:lvl1pPr>
          </a:lstStyle>
          <a:p>
            <a:fld id="{2309D4ED-9912-45BE-A9FF-A76E24E85CE3}" type="slidenum">
              <a:rPr lang="de-AT" smtClean="0"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700334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3"/>
            <a:ext cx="2972004" cy="4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009" tIns="48005" rIns="96009" bIns="48005" numCol="1" anchor="t" anchorCtr="0" compatLnSpc="1">
            <a:prstTxWarp prst="textNoShape">
              <a:avLst/>
            </a:prstTxWarp>
          </a:bodyPr>
          <a:lstStyle>
            <a:lvl1pPr defTabSz="960210">
              <a:defRPr sz="1300"/>
            </a:lvl1pPr>
          </a:lstStyle>
          <a:p>
            <a:endParaRPr lang="de-DE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997" y="3"/>
            <a:ext cx="2972004" cy="4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009" tIns="48005" rIns="96009" bIns="48005" numCol="1" anchor="t" anchorCtr="0" compatLnSpc="1">
            <a:prstTxWarp prst="textNoShape">
              <a:avLst/>
            </a:prstTxWarp>
          </a:bodyPr>
          <a:lstStyle>
            <a:lvl1pPr algn="r" defTabSz="960210">
              <a:defRPr sz="1300"/>
            </a:lvl1pPr>
          </a:lstStyle>
          <a:p>
            <a:endParaRPr lang="de-DE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3992" y="4723703"/>
            <a:ext cx="5030018" cy="447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009" tIns="48005" rIns="96009" bIns="480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8946"/>
            <a:ext cx="2972004" cy="4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009" tIns="48005" rIns="96009" bIns="48005" numCol="1" anchor="b" anchorCtr="0" compatLnSpc="1">
            <a:prstTxWarp prst="textNoShape">
              <a:avLst/>
            </a:prstTxWarp>
          </a:bodyPr>
          <a:lstStyle>
            <a:lvl1pPr defTabSz="960210">
              <a:defRPr sz="1300"/>
            </a:lvl1pPr>
          </a:lstStyle>
          <a:p>
            <a:endParaRPr lang="de-DE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997" y="9448946"/>
            <a:ext cx="2972004" cy="49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6009" tIns="48005" rIns="96009" bIns="48005" numCol="1" anchor="b" anchorCtr="0" compatLnSpc="1">
            <a:prstTxWarp prst="textNoShape">
              <a:avLst/>
            </a:prstTxWarp>
          </a:bodyPr>
          <a:lstStyle>
            <a:lvl1pPr algn="r" defTabSz="960210">
              <a:defRPr sz="1300"/>
            </a:lvl1pPr>
          </a:lstStyle>
          <a:p>
            <a:fld id="{997E86CB-8F58-4AF3-ACD5-6FE25C5A68DA}" type="slidenum">
              <a:rPr lang="de-DE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69145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11</a:t>
            </a:fld>
            <a:endParaRPr lang="de-DE" sz="13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806686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12</a:t>
            </a:fld>
            <a:endParaRPr lang="de-DE" sz="13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6758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13</a:t>
            </a:fld>
            <a:endParaRPr lang="de-DE" sz="13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47884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14</a:t>
            </a:fld>
            <a:endParaRPr lang="de-DE" sz="1300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5609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17E75A5-DC88-44DA-905A-8DDF2ADB70A4}" type="slidenum">
              <a:rPr lang="de-DE" smtClean="0"/>
              <a:pPr eaLnBrk="1" hangingPunct="1"/>
              <a:t>15</a:t>
            </a:fld>
            <a:endParaRPr lang="de-DE" smtClean="0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0925"/>
            <a:ext cx="5207000" cy="4605338"/>
          </a:xfrm>
          <a:noFill/>
        </p:spPr>
        <p:txBody>
          <a:bodyPr/>
          <a:lstStyle/>
          <a:p>
            <a:pPr eaLnBrk="1" hangingPunct="1"/>
            <a:endParaRPr lang="de-DE" sz="1300" dirty="0" smtClean="0"/>
          </a:p>
        </p:txBody>
      </p:sp>
    </p:spTree>
    <p:extLst>
      <p:ext uri="{BB962C8B-B14F-4D97-AF65-F5344CB8AC3E}">
        <p14:creationId xmlns:p14="http://schemas.microsoft.com/office/powerpoint/2010/main" val="3497041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16</a:t>
            </a:fld>
            <a:endParaRPr lang="de-DE" sz="13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6187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smtClean="0">
                <a:solidFill>
                  <a:schemeClr val="accent2"/>
                </a:solidFill>
              </a:rPr>
              <a:t>The </a:t>
            </a:r>
            <a:r>
              <a:rPr lang="de-DE" sz="1200" dirty="0" err="1" smtClean="0">
                <a:solidFill>
                  <a:schemeClr val="accent2"/>
                </a:solidFill>
              </a:rPr>
              <a:t>challenge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is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to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equip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turnouts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with</a:t>
            </a:r>
            <a:r>
              <a:rPr lang="de-DE" sz="1200" dirty="0" smtClean="0">
                <a:solidFill>
                  <a:schemeClr val="accent2"/>
                </a:solidFill>
              </a:rPr>
              <a:t> additional </a:t>
            </a:r>
            <a:r>
              <a:rPr lang="de-DE" sz="1200" dirty="0" err="1" smtClean="0">
                <a:solidFill>
                  <a:schemeClr val="accent2"/>
                </a:solidFill>
              </a:rPr>
              <a:t>elasticity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and</a:t>
            </a:r>
            <a:r>
              <a:rPr lang="de-DE" sz="1200" dirty="0" smtClean="0">
                <a:solidFill>
                  <a:schemeClr val="accent2"/>
                </a:solidFill>
              </a:rPr>
              <a:t> at </a:t>
            </a:r>
            <a:r>
              <a:rPr lang="de-DE" sz="1200" dirty="0" err="1" smtClean="0">
                <a:solidFill>
                  <a:schemeClr val="accent2"/>
                </a:solidFill>
              </a:rPr>
              <a:t>the</a:t>
            </a:r>
            <a:r>
              <a:rPr lang="de-DE" sz="1200" dirty="0" smtClean="0">
                <a:solidFill>
                  <a:schemeClr val="accent2"/>
                </a:solidFill>
              </a:rPr>
              <a:t> same time smooth out </a:t>
            </a:r>
            <a:r>
              <a:rPr lang="de-DE" sz="1200" dirty="0" err="1" smtClean="0">
                <a:solidFill>
                  <a:schemeClr val="accent2"/>
                </a:solidFill>
              </a:rPr>
              <a:t>geometrical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discontinuties</a:t>
            </a:r>
            <a:endParaRPr lang="de-DE" sz="1200" dirty="0" smtClean="0">
              <a:solidFill>
                <a:schemeClr val="accent2"/>
              </a:solidFill>
            </a:endParaRPr>
          </a:p>
          <a:p>
            <a:r>
              <a:rPr lang="de-DE" sz="1200" dirty="0" err="1" smtClean="0">
                <a:solidFill>
                  <a:schemeClr val="accent2"/>
                </a:solidFill>
                <a:sym typeface="Wingdings" pitchFamily="2" charset="2"/>
              </a:rPr>
              <a:t>Optimizing</a:t>
            </a:r>
            <a:r>
              <a:rPr lang="de-DE" sz="1200" dirty="0" smtClean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  <a:sym typeface="Wingdings" pitchFamily="2" charset="2"/>
              </a:rPr>
              <a:t>the</a:t>
            </a:r>
            <a:r>
              <a:rPr lang="de-DE" sz="1200" dirty="0" smtClean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  <a:sym typeface="Wingdings" pitchFamily="2" charset="2"/>
              </a:rPr>
              <a:t>support</a:t>
            </a:r>
            <a:r>
              <a:rPr lang="de-DE" sz="1200" dirty="0" smtClean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  <a:sym typeface="Wingdings" pitchFamily="2" charset="2"/>
              </a:rPr>
              <a:t>by</a:t>
            </a:r>
            <a:r>
              <a:rPr lang="de-DE" sz="1200" dirty="0" smtClean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  <a:sym typeface="Wingdings" pitchFamily="2" charset="2"/>
              </a:rPr>
              <a:t>using</a:t>
            </a:r>
            <a:r>
              <a:rPr lang="de-DE" sz="1200" dirty="0" smtClean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  <a:sym typeface="Wingdings" pitchFamily="2" charset="2"/>
              </a:rPr>
              <a:t>elastic</a:t>
            </a:r>
            <a:r>
              <a:rPr lang="de-DE" sz="1200" dirty="0" smtClean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  <a:sym typeface="Wingdings" pitchFamily="2" charset="2"/>
              </a:rPr>
              <a:t>elements</a:t>
            </a:r>
            <a:r>
              <a:rPr lang="de-DE" sz="1200" dirty="0" smtClean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  <a:sym typeface="Wingdings" pitchFamily="2" charset="2"/>
              </a:rPr>
              <a:t>with</a:t>
            </a:r>
            <a:r>
              <a:rPr lang="de-DE" sz="1200" dirty="0" smtClean="0">
                <a:solidFill>
                  <a:schemeClr val="accent2"/>
                </a:solidFill>
                <a:sym typeface="Wingdings" pitchFamily="2" charset="2"/>
              </a:rPr>
              <a:t> different </a:t>
            </a:r>
            <a:r>
              <a:rPr lang="de-DE" sz="1200" dirty="0" err="1" smtClean="0">
                <a:solidFill>
                  <a:schemeClr val="accent2"/>
                </a:solidFill>
                <a:sym typeface="Wingdings" pitchFamily="2" charset="2"/>
              </a:rPr>
              <a:t>stiffnesses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B7C383-3759-4778-9C4C-F0B5A25A99CB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2178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Idealisiertes</a:t>
            </a:r>
            <a:r>
              <a:rPr lang="de-DE" baseline="0" dirty="0" smtClean="0"/>
              <a:t> Modell</a:t>
            </a:r>
          </a:p>
          <a:p>
            <a:r>
              <a:rPr lang="de-DE" baseline="0" dirty="0" smtClean="0"/>
              <a:t>Modell FEM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B7C383-3759-4778-9C4C-F0B5A25A99CB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0387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 err="1" smtClean="0">
                <a:solidFill>
                  <a:schemeClr val="accent2"/>
                </a:solidFill>
              </a:rPr>
              <a:t>Turnout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area</a:t>
            </a:r>
            <a:r>
              <a:rPr lang="de-DE" sz="1200" dirty="0" smtClean="0">
                <a:solidFill>
                  <a:schemeClr val="accent2"/>
                </a:solidFill>
              </a:rPr>
              <a:t>: </a:t>
            </a:r>
            <a:r>
              <a:rPr lang="de-DE" sz="1200" dirty="0" err="1" smtClean="0">
                <a:solidFill>
                  <a:schemeClr val="accent2"/>
                </a:solidFill>
              </a:rPr>
              <a:t>Influence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of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the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bedding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modulus</a:t>
            </a:r>
            <a:endParaRPr lang="de-DE" sz="1200" dirty="0" smtClean="0">
              <a:solidFill>
                <a:schemeClr val="accent2"/>
              </a:solidFill>
            </a:endParaRPr>
          </a:p>
          <a:p>
            <a:endParaRPr lang="de-DE" sz="1200" dirty="0" smtClean="0">
              <a:solidFill>
                <a:schemeClr val="accent2"/>
              </a:solidFill>
            </a:endParaRPr>
          </a:p>
          <a:p>
            <a:r>
              <a:rPr lang="de-DE" sz="1200" dirty="0" err="1" smtClean="0">
                <a:solidFill>
                  <a:schemeClr val="accent2"/>
                </a:solidFill>
              </a:rPr>
              <a:t>homogeneous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bedding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modulus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smtClean="0">
                <a:solidFill>
                  <a:srgbClr val="FF2F2F"/>
                </a:solidFill>
                <a:cs typeface="Arial" charset="0"/>
              </a:rPr>
              <a:t>≠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homogeneous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vertical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deflection</a:t>
            </a:r>
            <a:endParaRPr lang="de-DE" sz="1200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de-DE" sz="1200" dirty="0" err="1" smtClean="0">
                <a:solidFill>
                  <a:schemeClr val="accent2"/>
                </a:solidFill>
              </a:rPr>
              <a:t>Reducing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the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bedding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modulus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does</a:t>
            </a:r>
            <a:r>
              <a:rPr lang="de-DE" sz="1200" dirty="0" smtClean="0">
                <a:solidFill>
                  <a:schemeClr val="accent2"/>
                </a:solidFill>
              </a:rPr>
              <a:t> not </a:t>
            </a:r>
            <a:r>
              <a:rPr lang="de-DE" sz="1200" dirty="0" err="1" smtClean="0">
                <a:solidFill>
                  <a:schemeClr val="accent2"/>
                </a:solidFill>
              </a:rPr>
              <a:t>automaticially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lead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to</a:t>
            </a:r>
            <a:r>
              <a:rPr lang="de-DE" sz="1200" dirty="0" smtClean="0">
                <a:solidFill>
                  <a:schemeClr val="accent2"/>
                </a:solidFill>
              </a:rPr>
              <a:t> a </a:t>
            </a:r>
            <a:r>
              <a:rPr lang="de-DE" sz="1200" dirty="0" err="1" smtClean="0">
                <a:solidFill>
                  <a:schemeClr val="accent2"/>
                </a:solidFill>
              </a:rPr>
              <a:t>better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</a:rPr>
              <a:t>load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</a:p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de-DE" sz="1200" dirty="0" smtClean="0">
                <a:solidFill>
                  <a:schemeClr val="accent2"/>
                </a:solidFill>
              </a:rPr>
              <a:t>   </a:t>
            </a:r>
            <a:r>
              <a:rPr lang="de-DE" sz="1200" dirty="0" err="1" smtClean="0">
                <a:solidFill>
                  <a:schemeClr val="accent2"/>
                </a:solidFill>
              </a:rPr>
              <a:t>distribution</a:t>
            </a:r>
            <a:r>
              <a:rPr lang="de-DE" sz="1200" dirty="0" smtClean="0">
                <a:solidFill>
                  <a:schemeClr val="accent2"/>
                </a:solidFill>
              </a:rPr>
              <a:t> </a:t>
            </a:r>
            <a:r>
              <a:rPr lang="de-DE" sz="1200" dirty="0" smtClean="0">
                <a:solidFill>
                  <a:schemeClr val="accent2"/>
                </a:solidFill>
                <a:sym typeface="Wingdings" pitchFamily="2" charset="2"/>
              </a:rPr>
              <a:t> </a:t>
            </a:r>
            <a:r>
              <a:rPr lang="de-DE" sz="1200" dirty="0" err="1" smtClean="0">
                <a:solidFill>
                  <a:schemeClr val="accent2"/>
                </a:solidFill>
                <a:sym typeface="Wingdings" pitchFamily="2" charset="2"/>
              </a:rPr>
              <a:t>the</a:t>
            </a:r>
            <a:r>
              <a:rPr lang="de-DE" sz="1200" dirty="0" smtClean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  <a:sym typeface="Wingdings" pitchFamily="2" charset="2"/>
              </a:rPr>
              <a:t>differences</a:t>
            </a:r>
            <a:r>
              <a:rPr lang="de-DE" sz="1200" dirty="0" smtClean="0">
                <a:solidFill>
                  <a:schemeClr val="accent2"/>
                </a:solidFill>
                <a:sym typeface="Wingdings" pitchFamily="2" charset="2"/>
              </a:rPr>
              <a:t> in </a:t>
            </a:r>
            <a:r>
              <a:rPr lang="de-DE" sz="1200" dirty="0" err="1" smtClean="0">
                <a:solidFill>
                  <a:schemeClr val="accent2"/>
                </a:solidFill>
                <a:sym typeface="Wingdings" pitchFamily="2" charset="2"/>
              </a:rPr>
              <a:t>vertical</a:t>
            </a:r>
            <a:r>
              <a:rPr lang="de-DE" sz="1200" dirty="0" smtClean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  <a:sym typeface="Wingdings" pitchFamily="2" charset="2"/>
              </a:rPr>
              <a:t>deflection</a:t>
            </a:r>
            <a:r>
              <a:rPr lang="de-DE" sz="1200" dirty="0" smtClean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  <a:sym typeface="Wingdings" pitchFamily="2" charset="2"/>
              </a:rPr>
              <a:t>would</a:t>
            </a:r>
            <a:r>
              <a:rPr lang="de-DE" sz="1200" dirty="0" smtClean="0">
                <a:solidFill>
                  <a:schemeClr val="accent2"/>
                </a:solidFill>
                <a:sym typeface="Wingdings" pitchFamily="2" charset="2"/>
              </a:rPr>
              <a:t> </a:t>
            </a:r>
            <a:r>
              <a:rPr lang="de-DE" sz="1200" dirty="0" err="1" smtClean="0">
                <a:solidFill>
                  <a:schemeClr val="accent2"/>
                </a:solidFill>
                <a:sym typeface="Wingdings" pitchFamily="2" charset="2"/>
              </a:rPr>
              <a:t>increase</a:t>
            </a:r>
            <a:r>
              <a:rPr lang="de-DE" sz="1200" dirty="0" smtClean="0">
                <a:solidFill>
                  <a:schemeClr val="accent2"/>
                </a:solidFill>
              </a:rPr>
              <a:t>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B7C383-3759-4778-9C4C-F0B5A25A99CB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477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necessary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understand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entire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in </a:t>
            </a:r>
            <a:r>
              <a:rPr lang="de-DE" dirty="0" err="1" smtClean="0"/>
              <a:t>order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transpose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positive </a:t>
            </a:r>
            <a:r>
              <a:rPr lang="de-DE" dirty="0" err="1" smtClean="0"/>
              <a:t>experiences</a:t>
            </a:r>
            <a:r>
              <a:rPr lang="de-DE" dirty="0" smtClean="0"/>
              <a:t> </a:t>
            </a:r>
            <a:r>
              <a:rPr lang="de-DE" dirty="0" err="1" smtClean="0"/>
              <a:t>gained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padded</a:t>
            </a:r>
            <a:r>
              <a:rPr lang="de-DE" dirty="0" smtClean="0"/>
              <a:t> </a:t>
            </a:r>
            <a:r>
              <a:rPr lang="de-DE" dirty="0" err="1" smtClean="0"/>
              <a:t>sleepers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applications</a:t>
            </a:r>
            <a:r>
              <a:rPr lang="de-DE" dirty="0" smtClean="0"/>
              <a:t> </a:t>
            </a:r>
            <a:r>
              <a:rPr lang="de-DE" dirty="0" err="1" smtClean="0"/>
              <a:t>involving</a:t>
            </a:r>
            <a:r>
              <a:rPr lang="de-DE" dirty="0" smtClean="0"/>
              <a:t> </a:t>
            </a:r>
            <a:r>
              <a:rPr lang="de-DE" dirty="0" err="1" smtClean="0"/>
              <a:t>turnouts</a:t>
            </a:r>
            <a:r>
              <a:rPr lang="de-DE" dirty="0" smtClean="0"/>
              <a:t>. The Finite Elemente Model (FEM)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help</a:t>
            </a:r>
            <a:r>
              <a:rPr lang="de-DE" dirty="0" smtClean="0"/>
              <a:t> </a:t>
            </a:r>
            <a:r>
              <a:rPr lang="de-DE" dirty="0" err="1" smtClean="0"/>
              <a:t>us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grasp</a:t>
            </a:r>
            <a:r>
              <a:rPr lang="de-DE" dirty="0" smtClean="0"/>
              <a:t> </a:t>
            </a:r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.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de-DE" dirty="0" smtClean="0"/>
          </a:p>
          <a:p>
            <a:pPr>
              <a:buFont typeface="Arial" panose="020B0604020202020204" pitchFamily="34" charset="0"/>
              <a:buNone/>
              <a:defRPr/>
            </a:pPr>
            <a:r>
              <a:rPr lang="de-DE" dirty="0" smtClean="0"/>
              <a:t>The </a:t>
            </a:r>
            <a:r>
              <a:rPr lang="de-DE" dirty="0" err="1" smtClean="0"/>
              <a:t>following</a:t>
            </a:r>
            <a:r>
              <a:rPr lang="de-DE" dirty="0" smtClean="0"/>
              <a:t> </a:t>
            </a:r>
            <a:r>
              <a:rPr lang="de-DE" dirty="0" err="1" smtClean="0"/>
              <a:t>slides</a:t>
            </a:r>
            <a:r>
              <a:rPr lang="de-DE" dirty="0" smtClean="0"/>
              <a:t> </a:t>
            </a:r>
            <a:r>
              <a:rPr lang="de-DE" dirty="0" err="1" smtClean="0"/>
              <a:t>show</a:t>
            </a:r>
            <a:r>
              <a:rPr lang="de-DE" dirty="0" smtClean="0"/>
              <a:t> an </a:t>
            </a:r>
            <a:r>
              <a:rPr lang="de-DE" dirty="0" err="1" smtClean="0"/>
              <a:t>calculation</a:t>
            </a:r>
            <a:r>
              <a:rPr lang="de-DE" dirty="0" smtClean="0"/>
              <a:t> </a:t>
            </a:r>
            <a:r>
              <a:rPr lang="de-DE" dirty="0" err="1" smtClean="0"/>
              <a:t>made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ansys</a:t>
            </a:r>
            <a:r>
              <a:rPr lang="de-DE" dirty="0" smtClean="0"/>
              <a:t> </a:t>
            </a:r>
            <a:r>
              <a:rPr lang="de-DE" dirty="0" err="1" smtClean="0"/>
              <a:t>program</a:t>
            </a:r>
            <a:r>
              <a:rPr lang="de-DE" dirty="0" smtClean="0"/>
              <a:t>. One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see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optimization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rail</a:t>
            </a:r>
            <a:r>
              <a:rPr lang="de-DE" dirty="0" smtClean="0"/>
              <a:t> </a:t>
            </a:r>
            <a:r>
              <a:rPr lang="de-DE" dirty="0" err="1" smtClean="0"/>
              <a:t>deflection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usage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different </a:t>
            </a:r>
            <a:r>
              <a:rPr lang="de-DE" dirty="0" err="1" smtClean="0"/>
              <a:t>elastic</a:t>
            </a:r>
            <a:r>
              <a:rPr lang="de-DE" dirty="0" smtClean="0"/>
              <a:t> </a:t>
            </a:r>
            <a:r>
              <a:rPr lang="de-DE" dirty="0" err="1" smtClean="0"/>
              <a:t>layers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smooth out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discontinuties</a:t>
            </a:r>
            <a:r>
              <a:rPr lang="de-DE" dirty="0" smtClean="0"/>
              <a:t>.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de-DE" dirty="0" smtClean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de-DE" dirty="0" smtClean="0"/>
          </a:p>
        </p:txBody>
      </p:sp>
      <p:sp>
        <p:nvSpPr>
          <p:cNvPr id="75779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5C735-F9E0-4975-96AD-7C940FF84AFD}" type="slidenum">
              <a:rPr lang="de-DE" smtClean="0">
                <a:solidFill>
                  <a:srgbClr val="000000"/>
                </a:solidFill>
                <a:cs typeface="Arial" charset="0"/>
              </a:rPr>
              <a:pPr/>
              <a:t>20</a:t>
            </a:fld>
            <a:endParaRPr lang="de-DE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45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E86CB-8F58-4AF3-ACD5-6FE25C5A68DA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72094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 smtClean="0"/>
              <a:t>Result</a:t>
            </a:r>
            <a:r>
              <a:rPr lang="de-DE" dirty="0" smtClean="0"/>
              <a:t>: </a:t>
            </a:r>
            <a:r>
              <a:rPr lang="de-DE" dirty="0" err="1" smtClean="0"/>
              <a:t>Rail</a:t>
            </a:r>
            <a:r>
              <a:rPr lang="de-DE" dirty="0" smtClean="0"/>
              <a:t> </a:t>
            </a:r>
            <a:r>
              <a:rPr lang="de-DE" dirty="0" err="1" smtClean="0"/>
              <a:t>stiffness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smoothed</a:t>
            </a:r>
            <a:r>
              <a:rPr lang="de-DE" dirty="0" smtClean="0"/>
              <a:t>!</a:t>
            </a:r>
          </a:p>
          <a:p>
            <a:endParaRPr lang="de-DE" dirty="0" smtClean="0"/>
          </a:p>
          <a:p>
            <a:r>
              <a:rPr lang="de-DE" dirty="0" smtClean="0"/>
              <a:t>Black: </a:t>
            </a:r>
            <a:r>
              <a:rPr lang="de-DE" dirty="0" err="1" smtClean="0"/>
              <a:t>before</a:t>
            </a:r>
            <a:endParaRPr lang="de-DE" dirty="0" smtClean="0"/>
          </a:p>
          <a:p>
            <a:r>
              <a:rPr lang="de-DE" dirty="0" err="1" smtClean="0"/>
              <a:t>Red</a:t>
            </a:r>
            <a:r>
              <a:rPr lang="de-DE" dirty="0" smtClean="0"/>
              <a:t>: after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B7C383-3759-4778-9C4C-F0B5A25A99CB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1982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702965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46125"/>
            <a:ext cx="4972050" cy="3729038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8685">
              <a:defRPr/>
            </a:pPr>
            <a:r>
              <a:rPr lang="ru-RU" sz="18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Компания </a:t>
            </a:r>
            <a:r>
              <a:rPr lang="de-DE" sz="18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Getzner </a:t>
            </a:r>
            <a:r>
              <a:rPr lang="ru-RU" sz="18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всегда</a:t>
            </a:r>
            <a:r>
              <a:rPr lang="de-DE" sz="18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удается создавать инновации, открывающие</a:t>
            </a:r>
            <a:r>
              <a:rPr lang="de-DE" sz="18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новые пути, и тем самым намечать новые рубежи. </a:t>
            </a:r>
            <a:endParaRPr lang="de-DE" sz="18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defTabSz="918685">
              <a:defRPr/>
            </a:pPr>
            <a:r>
              <a:rPr lang="ru-RU" sz="18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Мы создаем инновационную продукцию, повышающую надежность, долговечность и комфортабельность железнодорожных путей.</a:t>
            </a:r>
            <a:endParaRPr lang="de-DE" sz="18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r>
              <a:rPr lang="ru-RU" sz="1800" dirty="0">
                <a:latin typeface="Arial" pitchFamily="34" charset="0"/>
                <a:cs typeface="Arial" pitchFamily="34" charset="0"/>
              </a:rPr>
              <a:t>Мы всегда готовы к сотрудничеству с ГУП-ом "Московский метрополитен"</a:t>
            </a:r>
          </a:p>
          <a:p>
            <a:endParaRPr lang="de-DE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B860B-D9EB-DC43-9E07-CB9F5254D6E1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4836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5</a:t>
            </a:fld>
            <a:endParaRPr lang="de-DE" sz="1300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1179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6</a:t>
            </a:fld>
            <a:endParaRPr lang="de-DE" sz="13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5321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7</a:t>
            </a:fld>
            <a:endParaRPr lang="de-DE" sz="13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5961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8</a:t>
            </a:fld>
            <a:endParaRPr lang="de-DE" sz="13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4009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9</a:t>
            </a:fld>
            <a:endParaRPr lang="de-DE" sz="13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4013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48" tIns="49524" rIns="99048" bIns="49524" anchor="b"/>
          <a:lstStyle>
            <a:lvl1pPr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1pPr>
            <a:lvl2pPr marL="41087675" indent="-40592375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3pPr>
            <a:lvl4pPr marL="478424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4pPr>
            <a:lvl5pPr marL="48337788" indent="-46356588" defTabSz="990600"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5pPr>
            <a:lvl6pPr marL="487949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6pPr>
            <a:lvl7pPr marL="492521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7pPr>
            <a:lvl8pPr marL="497093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8pPr>
            <a:lvl9pPr marL="50166588" indent="-46356588" defTabSz="990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pitchFamily="80" charset="-128"/>
              </a:defRPr>
            </a:lvl9pPr>
          </a:lstStyle>
          <a:p>
            <a:pPr algn="r"/>
            <a:fld id="{67397B15-7347-4812-99B1-BF3B2C2AB9A8}" type="slidenum">
              <a:rPr lang="de-DE" sz="1300"/>
              <a:pPr algn="r"/>
              <a:t>10</a:t>
            </a:fld>
            <a:endParaRPr lang="de-DE" sz="13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de-DE" dirty="0" smtClean="0">
              <a:latin typeface="Arial" charset="0"/>
              <a:ea typeface="ヒラギノ角ゴ Pro W3" pitchFamily="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9608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81000"/>
            <a:ext cx="2253026" cy="740684"/>
          </a:xfrm>
          <a:prstGeom prst="rect">
            <a:avLst/>
          </a:prstGeom>
        </p:spPr>
      </p:pic>
      <p:sp>
        <p:nvSpPr>
          <p:cNvPr id="21" name="Rectangle 6"/>
          <p:cNvSpPr/>
          <p:nvPr userDrawn="1"/>
        </p:nvSpPr>
        <p:spPr>
          <a:xfrm>
            <a:off x="0" y="1386839"/>
            <a:ext cx="9144000" cy="4404361"/>
          </a:xfrm>
          <a:prstGeom prst="rect">
            <a:avLst/>
          </a:prstGeom>
          <a:gradFill flip="none" rotWithShape="1">
            <a:gsLst>
              <a:gs pos="0">
                <a:srgbClr val="36A9E1"/>
              </a:gs>
              <a:gs pos="100000">
                <a:srgbClr val="219EDD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31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81000"/>
            <a:ext cx="2253026" cy="74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90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6"/>
          <p:cNvSpPr/>
          <p:nvPr userDrawn="1"/>
        </p:nvSpPr>
        <p:spPr>
          <a:xfrm>
            <a:off x="0" y="1386839"/>
            <a:ext cx="9144000" cy="4404361"/>
          </a:xfrm>
          <a:prstGeom prst="rect">
            <a:avLst/>
          </a:prstGeom>
          <a:gradFill flip="none" rotWithShape="1">
            <a:gsLst>
              <a:gs pos="0">
                <a:srgbClr val="36A9E1"/>
              </a:gs>
              <a:gs pos="100000">
                <a:srgbClr val="219EDD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81000"/>
            <a:ext cx="2253026" cy="74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79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6"/>
          <p:cNvSpPr/>
          <p:nvPr userDrawn="1"/>
        </p:nvSpPr>
        <p:spPr>
          <a:xfrm>
            <a:off x="0" y="1386839"/>
            <a:ext cx="9144000" cy="4404361"/>
          </a:xfrm>
          <a:prstGeom prst="rect">
            <a:avLst/>
          </a:prstGeom>
          <a:gradFill flip="none" rotWithShape="1">
            <a:gsLst>
              <a:gs pos="0">
                <a:srgbClr val="36A9E1"/>
              </a:gs>
              <a:gs pos="100000">
                <a:srgbClr val="219EDD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81000"/>
            <a:ext cx="2253026" cy="74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442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3F2D4-6EAC-445D-9EFF-A0C7E42CC19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5436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mit Schraffur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228600"/>
            <a:ext cx="9144000" cy="1438275"/>
          </a:xfrm>
          <a:prstGeom prst="rect">
            <a:avLst/>
          </a:prstGeom>
          <a:solidFill>
            <a:srgbClr val="B3B3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kern="1200" dirty="0" smtClean="0">
                <a:ln>
                  <a:noFill/>
                </a:ln>
              </a:rPr>
              <a:t> </a:t>
            </a:r>
            <a:endParaRPr lang="de-DE" kern="1200" dirty="0">
              <a:ln>
                <a:noFill/>
              </a:ln>
            </a:endParaRPr>
          </a:p>
        </p:txBody>
      </p:sp>
      <p:pic>
        <p:nvPicPr>
          <p:cNvPr id="12" name="Bild 11" descr="linienflaeche_weis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440" y="228600"/>
            <a:ext cx="3962400" cy="1440180"/>
          </a:xfrm>
          <a:prstGeom prst="rect">
            <a:avLst/>
          </a:prstGeom>
        </p:spPr>
      </p:pic>
      <p:sp>
        <p:nvSpPr>
          <p:cNvPr id="22" name="Picture Placeholder 2"/>
          <p:cNvSpPr>
            <a:spLocks noGrp="1"/>
          </p:cNvSpPr>
          <p:nvPr>
            <p:ph type="pic" idx="11"/>
          </p:nvPr>
        </p:nvSpPr>
        <p:spPr>
          <a:xfrm>
            <a:off x="6186705" y="228600"/>
            <a:ext cx="2556898" cy="144018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079" indent="0">
              <a:buNone/>
              <a:defRPr sz="3100"/>
            </a:lvl2pPr>
            <a:lvl3pPr marL="914161" indent="0">
              <a:buNone/>
              <a:defRPr sz="2200"/>
            </a:lvl3pPr>
            <a:lvl4pPr marL="1371240" indent="0">
              <a:buNone/>
              <a:defRPr sz="1900"/>
            </a:lvl4pPr>
            <a:lvl5pPr marL="1828322" indent="0">
              <a:buNone/>
              <a:defRPr sz="1900"/>
            </a:lvl5pPr>
            <a:lvl6pPr marL="2285401" indent="0">
              <a:buNone/>
              <a:defRPr sz="1900"/>
            </a:lvl6pPr>
            <a:lvl7pPr marL="2742483" indent="0">
              <a:buNone/>
              <a:defRPr sz="1900"/>
            </a:lvl7pPr>
            <a:lvl8pPr marL="3199559" indent="0">
              <a:buNone/>
              <a:defRPr sz="1900"/>
            </a:lvl8pPr>
            <a:lvl9pPr marL="3656641" indent="0">
              <a:buNone/>
              <a:defRPr sz="19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4401" y="205200"/>
            <a:ext cx="6163576" cy="822999"/>
          </a:xfrm>
        </p:spPr>
        <p:txBody>
          <a:bodyPr wrap="square" lIns="252000" tIns="133200" rIns="252000" bIns="133200" anchor="t" anchorCtr="0">
            <a:spAutoFit/>
          </a:bodyPr>
          <a:lstStyle>
            <a:lvl1pPr algn="l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Headline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130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Header mit Schraffur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9"/>
          <p:cNvSpPr/>
          <p:nvPr userDrawn="1"/>
        </p:nvSpPr>
        <p:spPr>
          <a:xfrm>
            <a:off x="0" y="228600"/>
            <a:ext cx="9144000" cy="1438275"/>
          </a:xfrm>
          <a:prstGeom prst="rect">
            <a:avLst/>
          </a:prstGeom>
          <a:solidFill>
            <a:srgbClr val="B3B3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079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700" dirty="0" smtClean="0">
                <a:solidFill>
                  <a:srgbClr val="94948A"/>
                </a:solidFill>
              </a:rPr>
              <a:t> </a:t>
            </a:r>
            <a:endParaRPr lang="de-DE" sz="1700" dirty="0">
              <a:solidFill>
                <a:srgbClr val="94948A"/>
              </a:solidFill>
            </a:endParaRPr>
          </a:p>
        </p:txBody>
      </p:sp>
      <p:pic>
        <p:nvPicPr>
          <p:cNvPr id="4" name="Bild 11" descr="linienflaeche_weiss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189538" y="228600"/>
            <a:ext cx="39624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401" y="205200"/>
            <a:ext cx="6163576" cy="822999"/>
          </a:xfrm>
        </p:spPr>
        <p:txBody>
          <a:bodyPr lIns="252000" tIns="133200" rIns="252000" bIns="133200" anchor="t">
            <a:spAutoFit/>
          </a:bodyPr>
          <a:lstStyle>
            <a:lvl1pPr algn="l"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25642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5" y="1341438"/>
            <a:ext cx="4171950" cy="5183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5175" y="1341438"/>
            <a:ext cx="4173538" cy="51831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5899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35423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20D01C1-04BE-4996-AB3B-C87F51C2A1D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5/10/2021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C490F8C-3D0D-4DB1-B2BD-1525EA5CE11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87352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8" r:id="rId5"/>
    <p:sldLayoutId id="2147483749" r:id="rId6"/>
    <p:sldLayoutId id="2147483751" r:id="rId7"/>
    <p:sldLayoutId id="2147483752" r:id="rId8"/>
    <p:sldLayoutId id="2147483753" r:id="rId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7.png"/><Relationship Id="rId4" Type="http://schemas.openxmlformats.org/officeDocument/2006/relationships/image" Target="../media/image43.png"/><Relationship Id="rId9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slide" Target="slide2.xml"/><Relationship Id="rId4" Type="http://schemas.openxmlformats.org/officeDocument/2006/relationships/image" Target="../media/image8.emf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1.png"/><Relationship Id="rId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10" Type="http://schemas.openxmlformats.org/officeDocument/2006/relationships/image" Target="../media/image7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openxmlformats.org/officeDocument/2006/relationships/slide" Target="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image" Target="../media/image8.emf"/><Relationship Id="rId5" Type="http://schemas.openxmlformats.org/officeDocument/2006/relationships/image" Target="../media/image14.jp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7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png"/><Relationship Id="rId5" Type="http://schemas.openxmlformats.org/officeDocument/2006/relationships/image" Target="../media/image28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Seit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5588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3" name="Picture 11" descr="kreis grau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89" y="-7938"/>
            <a:ext cx="9145589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rain_swiss_02_300dpi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73613" y="3112090"/>
            <a:ext cx="4824536" cy="2914971"/>
          </a:xfrm>
          <a:prstGeom prst="ellipse">
            <a:avLst/>
          </a:prstGeom>
          <a:ln>
            <a:noFill/>
          </a:ln>
          <a:effectLst>
            <a:glow rad="127000">
              <a:srgbClr val="FFFFFF">
                <a:alpha val="13000"/>
              </a:srgb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781524" y="1854682"/>
            <a:ext cx="6408713" cy="158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8D01"/>
                </a:solidFill>
              </a:rPr>
              <a:t>Упругие компоненты рельсовых </a:t>
            </a:r>
            <a:r>
              <a:rPr lang="ru-RU" sz="2800" b="1" dirty="0">
                <a:solidFill>
                  <a:srgbClr val="FF8D01"/>
                </a:solidFill>
              </a:rPr>
              <a:t>путей </a:t>
            </a:r>
            <a:r>
              <a:rPr lang="ru-RU" sz="2800" b="1" dirty="0" smtClean="0">
                <a:solidFill>
                  <a:srgbClr val="FF8D01"/>
                </a:solidFill>
              </a:rPr>
              <a:t>наземного ГЭТ.</a:t>
            </a:r>
          </a:p>
          <a:p>
            <a:pPr algn="ctr"/>
            <a:endParaRPr lang="de-AT" sz="1600" dirty="0">
              <a:solidFill>
                <a:schemeClr val="bg2"/>
              </a:solidFill>
            </a:endParaRPr>
          </a:p>
          <a:p>
            <a:pPr algn="ctr"/>
            <a:r>
              <a:rPr lang="de-DE" sz="2500" dirty="0" smtClean="0">
                <a:solidFill>
                  <a:schemeClr val="bg2"/>
                </a:solidFill>
              </a:rPr>
              <a:t> </a:t>
            </a:r>
            <a:endParaRPr lang="de-DE" sz="2500" dirty="0">
              <a:solidFill>
                <a:schemeClr val="bg2"/>
              </a:solidFill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5076056" y="5877271"/>
            <a:ext cx="4067944" cy="861774"/>
          </a:xfrm>
          <a:prstGeom prst="rect">
            <a:avLst/>
          </a:prstGeom>
          <a:solidFill>
            <a:srgbClr val="FFFFFF">
              <a:alpha val="8588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220072" y="5877271"/>
            <a:ext cx="38185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600" b="1" i="1" dirty="0" smtClean="0">
                <a:solidFill>
                  <a:srgbClr val="FF8D01"/>
                </a:solidFill>
              </a:rPr>
              <a:t>Юрий Марусев</a:t>
            </a:r>
            <a:endParaRPr lang="ru-RU" sz="1600" b="1" i="1" dirty="0">
              <a:solidFill>
                <a:srgbClr val="FF8D01"/>
              </a:solidFill>
            </a:endParaRPr>
          </a:p>
          <a:p>
            <a:pPr>
              <a:lnSpc>
                <a:spcPts val="2000"/>
              </a:lnSpc>
            </a:pPr>
            <a:r>
              <a:rPr lang="ru-RU" sz="1600" i="1" dirty="0" smtClean="0">
                <a:solidFill>
                  <a:schemeClr val="bg1">
                    <a:lumMod val="50000"/>
                  </a:schemeClr>
                </a:solidFill>
              </a:rPr>
              <a:t>Руководитель </a:t>
            </a:r>
            <a:r>
              <a:rPr lang="ru-RU" sz="1600" i="1" dirty="0" smtClean="0">
                <a:solidFill>
                  <a:schemeClr val="bg1">
                    <a:lumMod val="50000"/>
                  </a:schemeClr>
                </a:solidFill>
              </a:rPr>
              <a:t>направления «Рельсовый транспорт»</a:t>
            </a:r>
            <a:endParaRPr lang="de-AT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4367781" y="4029797"/>
            <a:ext cx="43624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AT" sz="600" b="1" i="1" dirty="0" smtClean="0">
                <a:solidFill>
                  <a:schemeClr val="bg1">
                    <a:lumMod val="50000"/>
                  </a:schemeClr>
                </a:solidFill>
              </a:rPr>
              <a:t>Y O L</a:t>
            </a:r>
            <a:endParaRPr lang="de-DE" sz="6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933" y="95771"/>
            <a:ext cx="1998447" cy="719138"/>
          </a:xfrm>
          <a:prstGeom prst="rect">
            <a:avLst/>
          </a:prstGeom>
        </p:spPr>
      </p:pic>
      <p:pic>
        <p:nvPicPr>
          <p:cNvPr id="12" name="Picture 3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0880" r="3695" b="8842"/>
          <a:stretch/>
        </p:blipFill>
        <p:spPr bwMode="auto">
          <a:xfrm>
            <a:off x="251520" y="95771"/>
            <a:ext cx="2016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0880" r="3695" b="8842"/>
          <a:stretch/>
        </p:blipFill>
        <p:spPr bwMode="auto">
          <a:xfrm>
            <a:off x="403920" y="248171"/>
            <a:ext cx="2016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9360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95288"/>
            <a:ext cx="9144000" cy="1295400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51520" y="692696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Трамвай. </a:t>
            </a:r>
            <a:r>
              <a:rPr lang="ru-RU" sz="2800" dirty="0">
                <a:solidFill>
                  <a:schemeClr val="bg1"/>
                </a:solidFill>
              </a:rPr>
              <a:t>ул</a:t>
            </a:r>
            <a:r>
              <a:rPr lang="ru-RU" sz="2800" dirty="0" smtClean="0">
                <a:solidFill>
                  <a:schemeClr val="bg1"/>
                </a:solidFill>
              </a:rPr>
              <a:t>. </a:t>
            </a:r>
            <a:r>
              <a:rPr lang="ru-RU" sz="2800" dirty="0" err="1" smtClean="0">
                <a:solidFill>
                  <a:schemeClr val="bg1"/>
                </a:solidFill>
              </a:rPr>
              <a:t>Красноказарменная</a:t>
            </a:r>
            <a:r>
              <a:rPr lang="ru-RU" sz="2800" dirty="0" smtClean="0">
                <a:solidFill>
                  <a:schemeClr val="bg1"/>
                </a:solidFill>
              </a:rPr>
              <a:t>. 2017 г.</a:t>
            </a: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94737"/>
            <a:ext cx="1998447" cy="7191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5113" t="17801" r="52757" b="32500"/>
          <a:stretch/>
        </p:blipFill>
        <p:spPr>
          <a:xfrm>
            <a:off x="0" y="1707064"/>
            <a:ext cx="770485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147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95288"/>
            <a:ext cx="9144000" cy="1295400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51520" y="692696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Трамвай. </a:t>
            </a:r>
            <a:r>
              <a:rPr lang="ru-RU" sz="2800" dirty="0" err="1" smtClean="0">
                <a:solidFill>
                  <a:schemeClr val="bg1"/>
                </a:solidFill>
              </a:rPr>
              <a:t>Красноказарменная</a:t>
            </a:r>
            <a:r>
              <a:rPr lang="ru-RU" sz="2800" dirty="0" smtClean="0">
                <a:solidFill>
                  <a:schemeClr val="bg1"/>
                </a:solidFill>
              </a:rPr>
              <a:t> ул. 2017 г.</a:t>
            </a: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94737"/>
            <a:ext cx="1998447" cy="719138"/>
          </a:xfrm>
          <a:prstGeom prst="rect">
            <a:avLst/>
          </a:prstGeom>
        </p:spPr>
      </p:pic>
      <p:pic>
        <p:nvPicPr>
          <p:cNvPr id="18434" name="Picture 2" descr="Поперечный разрез для ТЭ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1" r="18590"/>
          <a:stretch/>
        </p:blipFill>
        <p:spPr bwMode="auto">
          <a:xfrm>
            <a:off x="0" y="1676299"/>
            <a:ext cx="8676456" cy="5065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64039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95288"/>
            <a:ext cx="9144000" cy="1295400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611560" y="532394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mtClean="0">
                <a:solidFill>
                  <a:schemeClr val="bg1"/>
                </a:solidFill>
              </a:rPr>
              <a:t>Мат виброизоляционный </a:t>
            </a:r>
          </a:p>
          <a:p>
            <a:r>
              <a:rPr lang="ru-RU" sz="2800" smtClean="0">
                <a:solidFill>
                  <a:schemeClr val="bg1"/>
                </a:solidFill>
              </a:rPr>
              <a:t>ТУ 22.21.41-016-85778346-2017</a:t>
            </a: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94737"/>
            <a:ext cx="1998447" cy="719138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306074"/>
              </p:ext>
            </p:extLst>
          </p:nvPr>
        </p:nvGraphicFramePr>
        <p:xfrm>
          <a:off x="467544" y="2708920"/>
          <a:ext cx="7992888" cy="3180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8222">
                  <a:extLst>
                    <a:ext uri="{9D8B030D-6E8A-4147-A177-3AD203B41FA5}">
                      <a16:colId xmlns:a16="http://schemas.microsoft.com/office/drawing/2014/main" val="1436395735"/>
                    </a:ext>
                  </a:extLst>
                </a:gridCol>
                <a:gridCol w="1998222">
                  <a:extLst>
                    <a:ext uri="{9D8B030D-6E8A-4147-A177-3AD203B41FA5}">
                      <a16:colId xmlns:a16="http://schemas.microsoft.com/office/drawing/2014/main" val="2721364882"/>
                    </a:ext>
                  </a:extLst>
                </a:gridCol>
                <a:gridCol w="1998222">
                  <a:extLst>
                    <a:ext uri="{9D8B030D-6E8A-4147-A177-3AD203B41FA5}">
                      <a16:colId xmlns:a16="http://schemas.microsoft.com/office/drawing/2014/main" val="1262193686"/>
                    </a:ext>
                  </a:extLst>
                </a:gridCol>
                <a:gridCol w="1998222">
                  <a:extLst>
                    <a:ext uri="{9D8B030D-6E8A-4147-A177-3AD203B41FA5}">
                      <a16:colId xmlns:a16="http://schemas.microsoft.com/office/drawing/2014/main" val="1811219198"/>
                    </a:ext>
                  </a:extLst>
                </a:gridCol>
              </a:tblGrid>
              <a:tr h="2338947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Марка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Толщина, мм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Статический модуль постели, Н/мм³ 	</a:t>
                      </a:r>
                    </a:p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Динамический модуль постели на частоте 20 Гц, Н/мм³ 	</a:t>
                      </a:r>
                      <a:endParaRPr lang="ru-RU" sz="2400" b="0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847592"/>
                  </a:ext>
                </a:extLst>
              </a:tr>
              <a:tr h="842021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ПМ 0,01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20 мм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0,01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0,028 	</a:t>
                      </a:r>
                    </a:p>
                    <a:p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799256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74742" y="1968971"/>
            <a:ext cx="39687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Ключевые характеристики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120562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95288"/>
            <a:ext cx="9144000" cy="1295400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611560" y="532394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Мат </a:t>
            </a:r>
            <a:r>
              <a:rPr lang="ru-RU" sz="2800" dirty="0" err="1">
                <a:solidFill>
                  <a:schemeClr val="bg1"/>
                </a:solidFill>
              </a:rPr>
              <a:t>виброизоляционный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ТУ 22.21.41-016-85778346-2017</a:t>
            </a: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94737"/>
            <a:ext cx="1998447" cy="7191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7504" y="1988840"/>
            <a:ext cx="892899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b="1" dirty="0"/>
              <a:t>Уровни </a:t>
            </a:r>
            <a:r>
              <a:rPr lang="ru-RU" b="1" dirty="0" err="1"/>
              <a:t>виброускорения</a:t>
            </a:r>
            <a:r>
              <a:rPr lang="ru-RU" dirty="0"/>
              <a:t> дорожного покрытия, вызванные движением трамваев, в окрестности дома 23 по адресу: г. Москва, </a:t>
            </a:r>
            <a:r>
              <a:rPr lang="ru-RU" dirty="0" err="1"/>
              <a:t>Красноказарменная</a:t>
            </a:r>
            <a:r>
              <a:rPr lang="ru-RU" dirty="0"/>
              <a:t> улица, после реконструкции трамвайных путей с использованием </a:t>
            </a:r>
            <a:r>
              <a:rPr lang="ru-RU" dirty="0" err="1"/>
              <a:t>виброзащитных</a:t>
            </a:r>
            <a:r>
              <a:rPr lang="ru-RU" dirty="0"/>
              <a:t> матов </a:t>
            </a:r>
            <a:r>
              <a:rPr lang="ru-RU" b="1" dirty="0"/>
              <a:t>снизились в частотном диапазоне 31,5-125 Гц на 2-12 дБ</a:t>
            </a:r>
            <a:r>
              <a:rPr lang="ru-RU" dirty="0"/>
              <a:t> на расстоянии 5 м от трамвайных путей и на </a:t>
            </a:r>
            <a:r>
              <a:rPr lang="ru-RU" b="1" dirty="0"/>
              <a:t>2-16 дБ </a:t>
            </a:r>
            <a:r>
              <a:rPr lang="ru-RU" dirty="0"/>
              <a:t>на расстоянии 10 м от трамвайных путей. </a:t>
            </a:r>
          </a:p>
        </p:txBody>
      </p:sp>
    </p:spTree>
    <p:extLst>
      <p:ext uri="{BB962C8B-B14F-4D97-AF65-F5344CB8AC3E}">
        <p14:creationId xmlns:p14="http://schemas.microsoft.com/office/powerpoint/2010/main" val="27749436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47241"/>
            <a:ext cx="9144000" cy="1343447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26854"/>
            <a:ext cx="1998447" cy="719138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Textfeld 3"/>
          <p:cNvSpPr txBox="1"/>
          <p:nvPr/>
        </p:nvSpPr>
        <p:spPr>
          <a:xfrm>
            <a:off x="251519" y="424024"/>
            <a:ext cx="5418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rgbClr val="FA97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Подшпальные</a:t>
            </a:r>
            <a:r>
              <a:rPr lang="ru-RU" sz="3600" b="1" dirty="0" smtClean="0">
                <a:solidFill>
                  <a:srgbClr val="FA97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прокладки</a:t>
            </a:r>
            <a:endParaRPr lang="de-AT" sz="3600" b="1" dirty="0">
              <a:solidFill>
                <a:srgbClr val="FA970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04864"/>
            <a:ext cx="5715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2339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10"/>
          <p:cNvSpPr>
            <a:spLocks noChangeArrowheads="1"/>
          </p:cNvSpPr>
          <p:nvPr/>
        </p:nvSpPr>
        <p:spPr bwMode="auto">
          <a:xfrm>
            <a:off x="-108520" y="1856829"/>
            <a:ext cx="9288463" cy="4308475"/>
          </a:xfrm>
          <a:prstGeom prst="rect">
            <a:avLst/>
          </a:prstGeom>
          <a:solidFill>
            <a:srgbClr val="D9DAD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-71438" y="395288"/>
            <a:ext cx="9251950" cy="1295400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96258" name="Group 2"/>
          <p:cNvGrpSpPr>
            <a:grpSpLocks/>
          </p:cNvGrpSpPr>
          <p:nvPr/>
        </p:nvGrpSpPr>
        <p:grpSpPr bwMode="auto">
          <a:xfrm>
            <a:off x="2268538" y="2060575"/>
            <a:ext cx="6302375" cy="3449638"/>
            <a:chOff x="1248" y="1200"/>
            <a:chExt cx="4152" cy="2304"/>
          </a:xfrm>
        </p:grpSpPr>
        <p:graphicFrame>
          <p:nvGraphicFramePr>
            <p:cNvPr id="96291" name="Object 3"/>
            <p:cNvGraphicFramePr>
              <a:graphicFrameLocks noChangeAspect="1"/>
            </p:cNvGraphicFramePr>
            <p:nvPr/>
          </p:nvGraphicFramePr>
          <p:xfrm>
            <a:off x="1248" y="1200"/>
            <a:ext cx="4152" cy="23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26" name="Photo Editor-Foto" r:id="rId4" imgW="13190476" imgH="7857143" progId="">
                    <p:embed/>
                  </p:oleObj>
                </mc:Choice>
                <mc:Fallback>
                  <p:oleObj name="Photo Editor-Foto" r:id="rId4" imgW="13190476" imgH="7857143" progId="">
                    <p:embed/>
                    <p:pic>
                      <p:nvPicPr>
                        <p:cNvPr id="9629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8" y="1200"/>
                          <a:ext cx="4152" cy="23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6292" name="Line 4"/>
            <p:cNvSpPr>
              <a:spLocks noChangeShapeType="1"/>
            </p:cNvSpPr>
            <p:nvPr/>
          </p:nvSpPr>
          <p:spPr bwMode="auto">
            <a:xfrm>
              <a:off x="1971" y="1704"/>
              <a:ext cx="1215" cy="642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96293" name="Line 5"/>
            <p:cNvSpPr>
              <a:spLocks noChangeShapeType="1"/>
            </p:cNvSpPr>
            <p:nvPr/>
          </p:nvSpPr>
          <p:spPr bwMode="auto">
            <a:xfrm>
              <a:off x="3186" y="2346"/>
              <a:ext cx="579" cy="285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96294" name="Line 6"/>
            <p:cNvSpPr>
              <a:spLocks noChangeShapeType="1"/>
            </p:cNvSpPr>
            <p:nvPr/>
          </p:nvSpPr>
          <p:spPr bwMode="auto">
            <a:xfrm>
              <a:off x="3771" y="2628"/>
              <a:ext cx="1539" cy="699"/>
            </a:xfrm>
            <a:prstGeom prst="line">
              <a:avLst/>
            </a:prstGeom>
            <a:noFill/>
            <a:ln w="38100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pSp>
        <p:nvGrpSpPr>
          <p:cNvPr id="579591" name="Group 7"/>
          <p:cNvGrpSpPr>
            <a:grpSpLocks/>
          </p:cNvGrpSpPr>
          <p:nvPr/>
        </p:nvGrpSpPr>
        <p:grpSpPr bwMode="auto">
          <a:xfrm>
            <a:off x="1116013" y="2708275"/>
            <a:ext cx="7431087" cy="3090863"/>
            <a:chOff x="480" y="1680"/>
            <a:chExt cx="4896" cy="2064"/>
          </a:xfrm>
        </p:grpSpPr>
        <p:grpSp>
          <p:nvGrpSpPr>
            <p:cNvPr id="96284" name="Group 8"/>
            <p:cNvGrpSpPr>
              <a:grpSpLocks/>
            </p:cNvGrpSpPr>
            <p:nvPr/>
          </p:nvGrpSpPr>
          <p:grpSpPr bwMode="auto">
            <a:xfrm>
              <a:off x="480" y="1680"/>
              <a:ext cx="4896" cy="2064"/>
              <a:chOff x="480" y="1680"/>
              <a:chExt cx="4896" cy="2064"/>
            </a:xfrm>
          </p:grpSpPr>
          <p:sp>
            <p:nvSpPr>
              <p:cNvPr id="96288" name="Rectangle 9"/>
              <p:cNvSpPr>
                <a:spLocks noChangeArrowheads="1"/>
              </p:cNvSpPr>
              <p:nvPr/>
            </p:nvSpPr>
            <p:spPr bwMode="auto">
              <a:xfrm>
                <a:off x="1248" y="2208"/>
                <a:ext cx="4128" cy="15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6289" name="Rectangle 10"/>
              <p:cNvSpPr>
                <a:spLocks noChangeArrowheads="1"/>
              </p:cNvSpPr>
              <p:nvPr/>
            </p:nvSpPr>
            <p:spPr bwMode="auto">
              <a:xfrm>
                <a:off x="480" y="2736"/>
                <a:ext cx="3024" cy="192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rgbClr val="FF99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96290" name="Rectangle 11"/>
              <p:cNvSpPr>
                <a:spLocks noChangeArrowheads="1"/>
              </p:cNvSpPr>
              <p:nvPr/>
            </p:nvSpPr>
            <p:spPr bwMode="auto">
              <a:xfrm>
                <a:off x="2880" y="1680"/>
                <a:ext cx="672" cy="5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</p:grpSp>
        <p:sp>
          <p:nvSpPr>
            <p:cNvPr id="96287" name="Line 14"/>
            <p:cNvSpPr>
              <a:spLocks noChangeShapeType="1"/>
            </p:cNvSpPr>
            <p:nvPr/>
          </p:nvSpPr>
          <p:spPr bwMode="auto">
            <a:xfrm>
              <a:off x="3664" y="2840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pic>
        <p:nvPicPr>
          <p:cNvPr id="96260" name="Picture 15" descr="Mikroskopaufnahme von Sylomer in 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941888"/>
            <a:ext cx="1800225" cy="156368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6261" name="AutoShape 16"/>
          <p:cNvCxnSpPr>
            <a:cxnSpLocks noChangeShapeType="1"/>
            <a:stCxn id="96262" idx="2"/>
            <a:endCxn id="96260" idx="1"/>
          </p:cNvCxnSpPr>
          <p:nvPr/>
        </p:nvCxnSpPr>
        <p:spPr bwMode="auto">
          <a:xfrm rot="16200000" flipH="1">
            <a:off x="5097463" y="4521200"/>
            <a:ext cx="1174750" cy="1231900"/>
          </a:xfrm>
          <a:prstGeom prst="bentConnector2">
            <a:avLst/>
          </a:prstGeom>
          <a:noFill/>
          <a:ln w="12700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6262" name="Rectangle 17"/>
          <p:cNvSpPr>
            <a:spLocks noChangeArrowheads="1"/>
          </p:cNvSpPr>
          <p:nvPr/>
        </p:nvSpPr>
        <p:spPr bwMode="auto">
          <a:xfrm>
            <a:off x="4997450" y="4327525"/>
            <a:ext cx="141288" cy="2079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579602" name="Group 18"/>
          <p:cNvGrpSpPr>
            <a:grpSpLocks/>
          </p:cNvGrpSpPr>
          <p:nvPr/>
        </p:nvGrpSpPr>
        <p:grpSpPr bwMode="auto">
          <a:xfrm>
            <a:off x="1116013" y="4508500"/>
            <a:ext cx="4589462" cy="930275"/>
            <a:chOff x="480" y="2928"/>
            <a:chExt cx="3024" cy="612"/>
          </a:xfrm>
        </p:grpSpPr>
        <p:grpSp>
          <p:nvGrpSpPr>
            <p:cNvPr id="96280" name="Group 19"/>
            <p:cNvGrpSpPr>
              <a:grpSpLocks/>
            </p:cNvGrpSpPr>
            <p:nvPr/>
          </p:nvGrpSpPr>
          <p:grpSpPr bwMode="auto">
            <a:xfrm>
              <a:off x="1474" y="3022"/>
              <a:ext cx="1045" cy="518"/>
              <a:chOff x="1474" y="3022"/>
              <a:chExt cx="1045" cy="518"/>
            </a:xfrm>
          </p:grpSpPr>
          <p:sp>
            <p:nvSpPr>
              <p:cNvPr id="96282" name="Text Box 20"/>
              <p:cNvSpPr txBox="1">
                <a:spLocks noChangeArrowheads="1"/>
              </p:cNvSpPr>
              <p:nvPr/>
            </p:nvSpPr>
            <p:spPr bwMode="auto">
              <a:xfrm>
                <a:off x="1474" y="3339"/>
                <a:ext cx="1045" cy="2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l">
                  <a:spcBef>
                    <a:spcPct val="50000"/>
                  </a:spcBef>
                </a:pPr>
                <a:endParaRPr lang="en-GB" sz="1400" dirty="0">
                  <a:latin typeface="Times New Roman" pitchFamily="18" charset="0"/>
                </a:endParaRPr>
              </a:p>
            </p:txBody>
          </p:sp>
          <p:sp>
            <p:nvSpPr>
              <p:cNvPr id="96283" name="Line 21"/>
              <p:cNvSpPr>
                <a:spLocks noChangeShapeType="1"/>
              </p:cNvSpPr>
              <p:nvPr/>
            </p:nvSpPr>
            <p:spPr bwMode="auto">
              <a:xfrm>
                <a:off x="1973" y="3022"/>
                <a:ext cx="3" cy="3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AT"/>
              </a:p>
            </p:txBody>
          </p:sp>
        </p:grpSp>
        <p:sp>
          <p:nvSpPr>
            <p:cNvPr id="96281" name="Rectangle 22"/>
            <p:cNvSpPr>
              <a:spLocks noChangeArrowheads="1"/>
            </p:cNvSpPr>
            <p:nvPr/>
          </p:nvSpPr>
          <p:spPr bwMode="auto">
            <a:xfrm>
              <a:off x="480" y="2928"/>
              <a:ext cx="3024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579607" name="Group 23"/>
          <p:cNvGrpSpPr>
            <a:grpSpLocks/>
          </p:cNvGrpSpPr>
          <p:nvPr/>
        </p:nvGrpSpPr>
        <p:grpSpPr bwMode="auto">
          <a:xfrm>
            <a:off x="1096963" y="4137671"/>
            <a:ext cx="5124592" cy="143435"/>
            <a:chOff x="480" y="2640"/>
            <a:chExt cx="3376" cy="96"/>
          </a:xfrm>
        </p:grpSpPr>
        <p:sp>
          <p:nvSpPr>
            <p:cNvPr id="96276" name="Rectangle 24" descr="Dachplatten"/>
            <p:cNvSpPr>
              <a:spLocks noChangeArrowheads="1"/>
            </p:cNvSpPr>
            <p:nvPr/>
          </p:nvSpPr>
          <p:spPr bwMode="auto">
            <a:xfrm>
              <a:off x="480" y="2640"/>
              <a:ext cx="3024" cy="96"/>
            </a:xfrm>
            <a:prstGeom prst="rect">
              <a:avLst/>
            </a:prstGeom>
            <a:pattFill prst="shingle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6279" name="Line 27"/>
            <p:cNvSpPr>
              <a:spLocks noChangeShapeType="1"/>
            </p:cNvSpPr>
            <p:nvPr/>
          </p:nvSpPr>
          <p:spPr bwMode="auto">
            <a:xfrm>
              <a:off x="3664" y="2658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</p:grpSp>
      <p:grpSp>
        <p:nvGrpSpPr>
          <p:cNvPr id="579612" name="Group 28"/>
          <p:cNvGrpSpPr>
            <a:grpSpLocks/>
          </p:cNvGrpSpPr>
          <p:nvPr/>
        </p:nvGrpSpPr>
        <p:grpSpPr bwMode="auto">
          <a:xfrm>
            <a:off x="3495675" y="3225800"/>
            <a:ext cx="71438" cy="1255713"/>
            <a:chOff x="2184" y="2016"/>
            <a:chExt cx="47" cy="839"/>
          </a:xfrm>
        </p:grpSpPr>
        <p:sp>
          <p:nvSpPr>
            <p:cNvPr id="96274" name="Line 29"/>
            <p:cNvSpPr>
              <a:spLocks noChangeShapeType="1"/>
            </p:cNvSpPr>
            <p:nvPr/>
          </p:nvSpPr>
          <p:spPr bwMode="auto">
            <a:xfrm>
              <a:off x="2208" y="2016"/>
              <a:ext cx="0" cy="8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96275" name="Oval 30"/>
            <p:cNvSpPr>
              <a:spLocks noChangeArrowheads="1"/>
            </p:cNvSpPr>
            <p:nvPr/>
          </p:nvSpPr>
          <p:spPr bwMode="auto">
            <a:xfrm>
              <a:off x="2184" y="2808"/>
              <a:ext cx="47" cy="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579615" name="Group 31"/>
          <p:cNvGrpSpPr>
            <a:grpSpLocks/>
          </p:cNvGrpSpPr>
          <p:nvPr/>
        </p:nvGrpSpPr>
        <p:grpSpPr bwMode="auto">
          <a:xfrm>
            <a:off x="2784475" y="2911475"/>
            <a:ext cx="71438" cy="1322388"/>
            <a:chOff x="1752" y="1824"/>
            <a:chExt cx="47" cy="883"/>
          </a:xfrm>
        </p:grpSpPr>
        <p:sp>
          <p:nvSpPr>
            <p:cNvPr id="96272" name="Line 32"/>
            <p:cNvSpPr>
              <a:spLocks noChangeShapeType="1"/>
            </p:cNvSpPr>
            <p:nvPr/>
          </p:nvSpPr>
          <p:spPr bwMode="auto">
            <a:xfrm>
              <a:off x="1776" y="1824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96273" name="Oval 33"/>
            <p:cNvSpPr>
              <a:spLocks noChangeArrowheads="1"/>
            </p:cNvSpPr>
            <p:nvPr/>
          </p:nvSpPr>
          <p:spPr bwMode="auto">
            <a:xfrm>
              <a:off x="1752" y="2660"/>
              <a:ext cx="47" cy="4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579618" name="Group 34"/>
          <p:cNvGrpSpPr>
            <a:grpSpLocks/>
          </p:cNvGrpSpPr>
          <p:nvPr/>
        </p:nvGrpSpPr>
        <p:grpSpPr bwMode="auto">
          <a:xfrm>
            <a:off x="5345113" y="2271713"/>
            <a:ext cx="2752725" cy="2103437"/>
            <a:chOff x="3288" y="1391"/>
            <a:chExt cx="1813" cy="1405"/>
          </a:xfrm>
        </p:grpSpPr>
        <p:pic>
          <p:nvPicPr>
            <p:cNvPr id="96269" name="Picture 35" descr="IMG_0478"/>
            <p:cNvPicPr>
              <a:picLocks noChangeAspect="1" noChangeArrowheads="1"/>
            </p:cNvPicPr>
            <p:nvPr/>
          </p:nvPicPr>
          <p:blipFill>
            <a:blip r:embed="rId7">
              <a:lum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" y="1391"/>
              <a:ext cx="1177" cy="1051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6270" name="AutoShape 36"/>
            <p:cNvCxnSpPr>
              <a:cxnSpLocks noChangeShapeType="1"/>
              <a:stCxn id="96271" idx="0"/>
              <a:endCxn id="96269" idx="1"/>
            </p:cNvCxnSpPr>
            <p:nvPr/>
          </p:nvCxnSpPr>
          <p:spPr bwMode="auto">
            <a:xfrm rot="-5400000">
              <a:off x="3308" y="1988"/>
              <a:ext cx="688" cy="545"/>
            </a:xfrm>
            <a:prstGeom prst="bentConnector2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6271" name="Rectangle 37"/>
            <p:cNvSpPr>
              <a:spLocks noChangeArrowheads="1"/>
            </p:cNvSpPr>
            <p:nvPr/>
          </p:nvSpPr>
          <p:spPr bwMode="auto">
            <a:xfrm>
              <a:off x="3288" y="2614"/>
              <a:ext cx="182" cy="18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pic>
        <p:nvPicPr>
          <p:cNvPr id="42" name="Picture 4" descr="9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174"/>
          <a:stretch/>
        </p:blipFill>
        <p:spPr bwMode="auto">
          <a:xfrm>
            <a:off x="7164388" y="260351"/>
            <a:ext cx="1738312" cy="180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248615" y="784225"/>
            <a:ext cx="23759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E4E9E8"/>
                </a:solidFill>
              </a:rPr>
              <a:t>Общая информация</a:t>
            </a:r>
            <a:endParaRPr lang="en-GB" dirty="0">
              <a:solidFill>
                <a:srgbClr val="E4E9E8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611550" y="5078965"/>
            <a:ext cx="1911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Защитный слой</a:t>
            </a:r>
            <a:endParaRPr lang="de-DE" sz="1400" b="1" dirty="0"/>
          </a:p>
        </p:txBody>
      </p:sp>
      <p:sp>
        <p:nvSpPr>
          <p:cNvPr id="3" name="Textfeld 2"/>
          <p:cNvSpPr txBox="1"/>
          <p:nvPr/>
        </p:nvSpPr>
        <p:spPr>
          <a:xfrm>
            <a:off x="6188136" y="3937202"/>
            <a:ext cx="2325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Решётка для монтажа</a:t>
            </a:r>
            <a:endParaRPr lang="de-DE" sz="1400" b="1" dirty="0"/>
          </a:p>
        </p:txBody>
      </p:sp>
      <p:sp>
        <p:nvSpPr>
          <p:cNvPr id="4" name="Textfeld 3"/>
          <p:cNvSpPr txBox="1"/>
          <p:nvPr/>
        </p:nvSpPr>
        <p:spPr>
          <a:xfrm>
            <a:off x="6211088" y="4302044"/>
            <a:ext cx="2853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Упругий слой из </a:t>
            </a:r>
            <a:r>
              <a:rPr lang="en-US" sz="1400" b="1" dirty="0" err="1" smtClean="0"/>
              <a:t>Sylomer</a:t>
            </a:r>
            <a:r>
              <a:rPr lang="en-US" sz="1400" b="1" dirty="0" smtClean="0"/>
              <a:t>/</a:t>
            </a:r>
            <a:r>
              <a:rPr lang="en-US" sz="1400" b="1" dirty="0" err="1" smtClean="0"/>
              <a:t>Sylodyn</a:t>
            </a:r>
            <a:endParaRPr lang="de-DE" sz="1400" b="1" dirty="0"/>
          </a:p>
        </p:txBody>
      </p:sp>
      <p:pic>
        <p:nvPicPr>
          <p:cNvPr id="46" name="Picture 3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0880" r="3695" b="8842"/>
          <a:stretch/>
        </p:blipFill>
        <p:spPr bwMode="auto">
          <a:xfrm>
            <a:off x="0" y="6238564"/>
            <a:ext cx="2016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25131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79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579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79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579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000"/>
                                        <p:tgtEl>
                                          <p:spTgt spid="579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579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-71438" y="395288"/>
            <a:ext cx="9251950" cy="1295400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83975" name="Picture 7" descr="ring oran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81000"/>
            <a:ext cx="804545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38466" y="712446"/>
            <a:ext cx="2665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Преимущества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994693"/>
            <a:ext cx="1998447" cy="719138"/>
          </a:xfrm>
          <a:prstGeom prst="rect">
            <a:avLst/>
          </a:prstGeom>
        </p:spPr>
      </p:pic>
      <p:pic>
        <p:nvPicPr>
          <p:cNvPr id="8" name="Picture 4" descr="9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174"/>
          <a:stretch/>
        </p:blipFill>
        <p:spPr bwMode="auto">
          <a:xfrm>
            <a:off x="7164388" y="260351"/>
            <a:ext cx="1738312" cy="180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9"/>
          <p:cNvSpPr txBox="1"/>
          <p:nvPr/>
        </p:nvSpPr>
        <p:spPr>
          <a:xfrm>
            <a:off x="698059" y="2014455"/>
            <a:ext cx="70991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Увеличение площади контакта между бетонной шпалой и </a:t>
            </a:r>
            <a:r>
              <a:rPr lang="ru-RU" dirty="0" smtClean="0"/>
              <a:t>балластом (защита балласта)</a:t>
            </a:r>
          </a:p>
          <a:p>
            <a:endParaRPr lang="ru-RU" dirty="0"/>
          </a:p>
          <a:p>
            <a:r>
              <a:rPr lang="ru-RU" dirty="0"/>
              <a:t>Распределение осевого давления на большее количество </a:t>
            </a:r>
            <a:r>
              <a:rPr lang="ru-RU" dirty="0" smtClean="0"/>
              <a:t>шпал (выравнивание нагрузок и деформаций)</a:t>
            </a:r>
          </a:p>
          <a:p>
            <a:endParaRPr lang="ru-RU" dirty="0"/>
          </a:p>
          <a:p>
            <a:r>
              <a:rPr lang="ru-RU" dirty="0" smtClean="0"/>
              <a:t>Повышенное сопротивление сдвигу</a:t>
            </a:r>
          </a:p>
          <a:p>
            <a:endParaRPr lang="en-GB" dirty="0" smtClean="0"/>
          </a:p>
          <a:p>
            <a:pPr algn="l"/>
            <a:r>
              <a:rPr lang="ru-RU" dirty="0" smtClean="0"/>
              <a:t>Снижение динамических нагрузок</a:t>
            </a:r>
            <a:r>
              <a:rPr lang="en-GB" dirty="0" smtClean="0"/>
              <a:t> </a:t>
            </a:r>
            <a:r>
              <a:rPr lang="ru-RU" dirty="0" smtClean="0"/>
              <a:t>(защита от вибрации и структурного шума)</a:t>
            </a:r>
            <a:endParaRPr lang="en-GB" dirty="0"/>
          </a:p>
        </p:txBody>
      </p:sp>
      <p:pic>
        <p:nvPicPr>
          <p:cNvPr id="10" name="Picture 3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0880" r="3695" b="8842"/>
          <a:stretch/>
        </p:blipFill>
        <p:spPr bwMode="auto">
          <a:xfrm>
            <a:off x="107504" y="6265260"/>
            <a:ext cx="2016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86171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68638"/>
            <a:ext cx="8229600" cy="1439862"/>
          </a:xfrm>
          <a:noFill/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827088" y="5661040"/>
            <a:ext cx="6481763" cy="534989"/>
            <a:chOff x="521" y="3566"/>
            <a:chExt cx="4083" cy="337"/>
          </a:xfrm>
        </p:grpSpPr>
        <p:sp>
          <p:nvSpPr>
            <p:cNvPr id="8232" name="Text Box 22"/>
            <p:cNvSpPr txBox="1">
              <a:spLocks noChangeArrowheads="1"/>
            </p:cNvSpPr>
            <p:nvPr/>
          </p:nvSpPr>
          <p:spPr bwMode="auto">
            <a:xfrm>
              <a:off x="521" y="3612"/>
              <a:ext cx="149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sz="1200" dirty="0"/>
                <a:t>Область пера</a:t>
              </a:r>
              <a:r>
                <a:rPr lang="de-DE" sz="1200" dirty="0"/>
                <a:t> </a:t>
              </a:r>
              <a:r>
                <a:rPr lang="ru-RU" sz="1200" dirty="0"/>
                <a:t>стрелочного перевода</a:t>
              </a:r>
              <a:endParaRPr lang="en-US" sz="1200" dirty="0"/>
            </a:p>
          </p:txBody>
        </p:sp>
        <p:sp>
          <p:nvSpPr>
            <p:cNvPr id="8233" name="Text Box 23"/>
            <p:cNvSpPr txBox="1">
              <a:spLocks noChangeArrowheads="1"/>
            </p:cNvSpPr>
            <p:nvPr/>
          </p:nvSpPr>
          <p:spPr bwMode="auto">
            <a:xfrm>
              <a:off x="2109" y="3612"/>
              <a:ext cx="127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sz="1200" dirty="0" smtClean="0"/>
                <a:t>Промежуточная линия</a:t>
              </a:r>
              <a:endParaRPr lang="en-US" sz="1200" dirty="0"/>
            </a:p>
          </p:txBody>
        </p:sp>
        <p:sp>
          <p:nvSpPr>
            <p:cNvPr id="8234" name="Text Box 24"/>
            <p:cNvSpPr txBox="1">
              <a:spLocks noChangeArrowheads="1"/>
            </p:cNvSpPr>
            <p:nvPr/>
          </p:nvSpPr>
          <p:spPr bwMode="auto">
            <a:xfrm>
              <a:off x="3379" y="3612"/>
              <a:ext cx="1225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ru-RU" sz="1200" dirty="0"/>
                <a:t>Область крестовины</a:t>
              </a:r>
            </a:p>
            <a:p>
              <a:r>
                <a:rPr lang="ru-RU" sz="1200" dirty="0"/>
                <a:t>стрелочного перевода</a:t>
              </a:r>
              <a:endParaRPr lang="en-US" sz="1200" dirty="0"/>
            </a:p>
          </p:txBody>
        </p:sp>
        <p:sp>
          <p:nvSpPr>
            <p:cNvPr id="8235" name="Line 25"/>
            <p:cNvSpPr>
              <a:spLocks noChangeShapeType="1"/>
            </p:cNvSpPr>
            <p:nvPr/>
          </p:nvSpPr>
          <p:spPr bwMode="auto">
            <a:xfrm>
              <a:off x="521" y="3566"/>
              <a:ext cx="14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36" name="Line 26"/>
            <p:cNvSpPr>
              <a:spLocks noChangeShapeType="1"/>
            </p:cNvSpPr>
            <p:nvPr/>
          </p:nvSpPr>
          <p:spPr bwMode="auto">
            <a:xfrm>
              <a:off x="2109" y="3566"/>
              <a:ext cx="11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37" name="Line 27"/>
            <p:cNvSpPr>
              <a:spLocks noChangeShapeType="1"/>
            </p:cNvSpPr>
            <p:nvPr/>
          </p:nvSpPr>
          <p:spPr bwMode="auto">
            <a:xfrm>
              <a:off x="3379" y="3566"/>
              <a:ext cx="11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197" name="Text Box 29"/>
          <p:cNvSpPr txBox="1">
            <a:spLocks noChangeArrowheads="1"/>
          </p:cNvSpPr>
          <p:nvPr/>
        </p:nvSpPr>
        <p:spPr bwMode="auto">
          <a:xfrm>
            <a:off x="323850" y="3933825"/>
            <a:ext cx="15843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de-DE" sz="1000"/>
              <a:t>EW 60 500 – 1:12 (ÖBB)</a:t>
            </a:r>
          </a:p>
        </p:txBody>
      </p:sp>
      <p:sp>
        <p:nvSpPr>
          <p:cNvPr id="42018" name="Line 34"/>
          <p:cNvSpPr>
            <a:spLocks noChangeShapeType="1"/>
          </p:cNvSpPr>
          <p:nvPr/>
        </p:nvSpPr>
        <p:spPr bwMode="auto">
          <a:xfrm flipH="1" flipV="1">
            <a:off x="971550" y="2276475"/>
            <a:ext cx="360363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19" name="Line 35"/>
          <p:cNvSpPr>
            <a:spLocks noChangeShapeType="1"/>
          </p:cNvSpPr>
          <p:nvPr/>
        </p:nvSpPr>
        <p:spPr bwMode="auto">
          <a:xfrm flipH="1" flipV="1">
            <a:off x="971550" y="2276475"/>
            <a:ext cx="155575" cy="1184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22" name="Line 38"/>
          <p:cNvSpPr>
            <a:spLocks noChangeShapeType="1"/>
          </p:cNvSpPr>
          <p:nvPr/>
        </p:nvSpPr>
        <p:spPr bwMode="auto">
          <a:xfrm flipH="1">
            <a:off x="1908175" y="3716338"/>
            <a:ext cx="576263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23" name="Line 39"/>
          <p:cNvSpPr>
            <a:spLocks noChangeShapeType="1"/>
          </p:cNvSpPr>
          <p:nvPr/>
        </p:nvSpPr>
        <p:spPr bwMode="auto">
          <a:xfrm flipH="1">
            <a:off x="1908175" y="3429000"/>
            <a:ext cx="433388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24" name="Line 40"/>
          <p:cNvSpPr>
            <a:spLocks noChangeShapeType="1"/>
          </p:cNvSpPr>
          <p:nvPr/>
        </p:nvSpPr>
        <p:spPr bwMode="auto">
          <a:xfrm flipH="1">
            <a:off x="3708400" y="3540125"/>
            <a:ext cx="576263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25" name="Line 41"/>
          <p:cNvSpPr>
            <a:spLocks noChangeShapeType="1"/>
          </p:cNvSpPr>
          <p:nvPr/>
        </p:nvSpPr>
        <p:spPr bwMode="auto">
          <a:xfrm flipH="1">
            <a:off x="3708400" y="3429000"/>
            <a:ext cx="433388" cy="1439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26" name="Line 42"/>
          <p:cNvSpPr>
            <a:spLocks noChangeShapeType="1"/>
          </p:cNvSpPr>
          <p:nvPr/>
        </p:nvSpPr>
        <p:spPr bwMode="auto">
          <a:xfrm flipH="1">
            <a:off x="3708400" y="3736975"/>
            <a:ext cx="647700" cy="1131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27" name="Line 43"/>
          <p:cNvSpPr>
            <a:spLocks noChangeShapeType="1"/>
          </p:cNvSpPr>
          <p:nvPr/>
        </p:nvSpPr>
        <p:spPr bwMode="auto">
          <a:xfrm flipH="1">
            <a:off x="3708400" y="3881438"/>
            <a:ext cx="700088" cy="987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28" name="Line 44"/>
          <p:cNvSpPr>
            <a:spLocks noChangeShapeType="1"/>
          </p:cNvSpPr>
          <p:nvPr/>
        </p:nvSpPr>
        <p:spPr bwMode="auto">
          <a:xfrm flipH="1" flipV="1">
            <a:off x="5508625" y="2276475"/>
            <a:ext cx="358775" cy="17287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29" name="Line 45"/>
          <p:cNvSpPr>
            <a:spLocks noChangeShapeType="1"/>
          </p:cNvSpPr>
          <p:nvPr/>
        </p:nvSpPr>
        <p:spPr bwMode="auto">
          <a:xfrm flipH="1" flipV="1">
            <a:off x="5508625" y="2276475"/>
            <a:ext cx="155575" cy="1184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30" name="Line 46"/>
          <p:cNvSpPr>
            <a:spLocks noChangeShapeType="1"/>
          </p:cNvSpPr>
          <p:nvPr/>
        </p:nvSpPr>
        <p:spPr bwMode="auto">
          <a:xfrm flipV="1">
            <a:off x="6237288" y="2205038"/>
            <a:ext cx="206375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31" name="Line 47"/>
          <p:cNvSpPr>
            <a:spLocks noChangeShapeType="1"/>
          </p:cNvSpPr>
          <p:nvPr/>
        </p:nvSpPr>
        <p:spPr bwMode="auto">
          <a:xfrm flipH="1">
            <a:off x="6011863" y="3789363"/>
            <a:ext cx="431800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32" name="Line 48"/>
          <p:cNvSpPr>
            <a:spLocks noChangeShapeType="1"/>
          </p:cNvSpPr>
          <p:nvPr/>
        </p:nvSpPr>
        <p:spPr bwMode="auto">
          <a:xfrm flipH="1">
            <a:off x="6011863" y="3716338"/>
            <a:ext cx="361950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33" name="Line 49"/>
          <p:cNvSpPr>
            <a:spLocks noChangeShapeType="1"/>
          </p:cNvSpPr>
          <p:nvPr/>
        </p:nvSpPr>
        <p:spPr bwMode="auto">
          <a:xfrm flipV="1">
            <a:off x="7226301" y="3095624"/>
            <a:ext cx="82550" cy="1889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34" name="Text Box 50"/>
          <p:cNvSpPr txBox="1">
            <a:spLocks noChangeArrowheads="1"/>
          </p:cNvSpPr>
          <p:nvPr/>
        </p:nvSpPr>
        <p:spPr bwMode="auto">
          <a:xfrm>
            <a:off x="523875" y="1993900"/>
            <a:ext cx="1439863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ru-RU" sz="1200" dirty="0" smtClean="0"/>
              <a:t>остряки</a:t>
            </a:r>
            <a:endParaRPr lang="de-DE" sz="1200" dirty="0"/>
          </a:p>
        </p:txBody>
      </p:sp>
      <p:sp>
        <p:nvSpPr>
          <p:cNvPr id="42035" name="Text Box 51"/>
          <p:cNvSpPr txBox="1">
            <a:spLocks noChangeArrowheads="1"/>
          </p:cNvSpPr>
          <p:nvPr/>
        </p:nvSpPr>
        <p:spPr bwMode="auto">
          <a:xfrm>
            <a:off x="1397000" y="4797425"/>
            <a:ext cx="1439863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ru-RU" sz="1200" dirty="0" smtClean="0"/>
              <a:t>стрелка</a:t>
            </a:r>
            <a:endParaRPr lang="de-DE" sz="1200" dirty="0"/>
          </a:p>
        </p:txBody>
      </p:sp>
      <p:sp>
        <p:nvSpPr>
          <p:cNvPr id="42036" name="Text Box 52"/>
          <p:cNvSpPr txBox="1">
            <a:spLocks noChangeArrowheads="1"/>
          </p:cNvSpPr>
          <p:nvPr/>
        </p:nvSpPr>
        <p:spPr bwMode="auto">
          <a:xfrm>
            <a:off x="3340101" y="4797425"/>
            <a:ext cx="1835149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ru-RU" sz="1200" dirty="0"/>
              <a:t>с</a:t>
            </a:r>
            <a:r>
              <a:rPr lang="ru-RU" sz="1200" dirty="0" smtClean="0"/>
              <a:t>оединительные пути</a:t>
            </a:r>
            <a:endParaRPr lang="de-DE" sz="1200" dirty="0"/>
          </a:p>
        </p:txBody>
      </p:sp>
      <p:sp>
        <p:nvSpPr>
          <p:cNvPr id="42037" name="Text Box 53"/>
          <p:cNvSpPr txBox="1">
            <a:spLocks noChangeArrowheads="1"/>
          </p:cNvSpPr>
          <p:nvPr/>
        </p:nvSpPr>
        <p:spPr bwMode="auto">
          <a:xfrm>
            <a:off x="5018088" y="1989138"/>
            <a:ext cx="1138237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ru-RU" sz="1200" dirty="0" smtClean="0"/>
              <a:t>контррельсы</a:t>
            </a:r>
            <a:endParaRPr lang="de-DE" sz="1200" dirty="0"/>
          </a:p>
        </p:txBody>
      </p:sp>
      <p:sp>
        <p:nvSpPr>
          <p:cNvPr id="42038" name="Text Box 54"/>
          <p:cNvSpPr txBox="1">
            <a:spLocks noChangeArrowheads="1"/>
          </p:cNvSpPr>
          <p:nvPr/>
        </p:nvSpPr>
        <p:spPr bwMode="auto">
          <a:xfrm>
            <a:off x="6156325" y="1851025"/>
            <a:ext cx="935037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ru-RU" sz="1200" dirty="0" smtClean="0"/>
              <a:t>сердечник</a:t>
            </a:r>
            <a:endParaRPr lang="de-DE" sz="1200" dirty="0"/>
          </a:p>
        </p:txBody>
      </p:sp>
      <p:sp>
        <p:nvSpPr>
          <p:cNvPr id="42039" name="Text Box 55"/>
          <p:cNvSpPr txBox="1">
            <a:spLocks noChangeArrowheads="1"/>
          </p:cNvSpPr>
          <p:nvPr/>
        </p:nvSpPr>
        <p:spPr bwMode="auto">
          <a:xfrm>
            <a:off x="7091362" y="2878728"/>
            <a:ext cx="2017142" cy="24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ru-RU" sz="1200" dirty="0" smtClean="0">
                <a:solidFill>
                  <a:srgbClr val="FF0000"/>
                </a:solidFill>
              </a:rPr>
              <a:t>Последний длинный брус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42040" name="Text Box 56"/>
          <p:cNvSpPr txBox="1">
            <a:spLocks noChangeArrowheads="1"/>
          </p:cNvSpPr>
          <p:nvPr/>
        </p:nvSpPr>
        <p:spPr bwMode="auto">
          <a:xfrm>
            <a:off x="5508625" y="4797425"/>
            <a:ext cx="1439863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ru-RU" sz="1200" dirty="0" err="1" smtClean="0"/>
              <a:t>усовики</a:t>
            </a:r>
            <a:endParaRPr lang="de-DE" sz="1200" dirty="0"/>
          </a:p>
        </p:txBody>
      </p:sp>
      <p:sp>
        <p:nvSpPr>
          <p:cNvPr id="42041" name="Line 57"/>
          <p:cNvSpPr>
            <a:spLocks noChangeShapeType="1"/>
          </p:cNvSpPr>
          <p:nvPr/>
        </p:nvSpPr>
        <p:spPr bwMode="auto">
          <a:xfrm flipH="1" flipV="1">
            <a:off x="7380288" y="4321175"/>
            <a:ext cx="144462" cy="256881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42" name="Text Box 58"/>
          <p:cNvSpPr txBox="1">
            <a:spLocks noChangeArrowheads="1"/>
          </p:cNvSpPr>
          <p:nvPr/>
        </p:nvSpPr>
        <p:spPr bwMode="auto">
          <a:xfrm>
            <a:off x="6935485" y="4569426"/>
            <a:ext cx="1439862" cy="33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ru-RU" sz="1200" dirty="0" smtClean="0">
                <a:solidFill>
                  <a:srgbClr val="FF0000"/>
                </a:solidFill>
              </a:rPr>
              <a:t>Короткий брус</a:t>
            </a:r>
            <a:endParaRPr lang="de-DE" sz="1200" dirty="0">
              <a:solidFill>
                <a:srgbClr val="FF0000"/>
              </a:solidFill>
            </a:endParaRPr>
          </a:p>
        </p:txBody>
      </p:sp>
      <p:sp>
        <p:nvSpPr>
          <p:cNvPr id="42043" name="Line 59"/>
          <p:cNvSpPr>
            <a:spLocks noChangeShapeType="1"/>
          </p:cNvSpPr>
          <p:nvPr/>
        </p:nvSpPr>
        <p:spPr bwMode="auto">
          <a:xfrm flipV="1">
            <a:off x="6775450" y="2670785"/>
            <a:ext cx="303213" cy="104078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44" name="Line 60"/>
          <p:cNvSpPr>
            <a:spLocks noChangeShapeType="1"/>
          </p:cNvSpPr>
          <p:nvPr/>
        </p:nvSpPr>
        <p:spPr bwMode="auto">
          <a:xfrm flipV="1">
            <a:off x="6817180" y="2651575"/>
            <a:ext cx="269420" cy="11743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2045" name="Text Box 61"/>
          <p:cNvSpPr txBox="1">
            <a:spLocks noChangeArrowheads="1"/>
          </p:cNvSpPr>
          <p:nvPr/>
        </p:nvSpPr>
        <p:spPr bwMode="auto">
          <a:xfrm>
            <a:off x="6773862" y="2389981"/>
            <a:ext cx="1547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de-DE" sz="1200" dirty="0" err="1"/>
              <a:t>through</a:t>
            </a:r>
            <a:r>
              <a:rPr lang="de-DE" sz="1200" dirty="0"/>
              <a:t> </a:t>
            </a:r>
            <a:r>
              <a:rPr lang="de-DE" sz="1200" dirty="0" err="1"/>
              <a:t>rails</a:t>
            </a:r>
            <a:endParaRPr lang="de-DE" sz="1200" dirty="0"/>
          </a:p>
        </p:txBody>
      </p:sp>
      <p:sp>
        <p:nvSpPr>
          <p:cNvPr id="42046" name="Rectangle 62"/>
          <p:cNvSpPr>
            <a:spLocks noChangeArrowheads="1"/>
          </p:cNvSpPr>
          <p:nvPr/>
        </p:nvSpPr>
        <p:spPr bwMode="auto">
          <a:xfrm>
            <a:off x="7131050" y="3286125"/>
            <a:ext cx="96838" cy="10318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42047" name="Rectangle 63"/>
          <p:cNvSpPr>
            <a:spLocks noChangeArrowheads="1"/>
          </p:cNvSpPr>
          <p:nvPr/>
        </p:nvSpPr>
        <p:spPr bwMode="auto">
          <a:xfrm>
            <a:off x="7280275" y="3817938"/>
            <a:ext cx="96838" cy="51276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127016" name="Line 40"/>
          <p:cNvSpPr>
            <a:spLocks noChangeShapeType="1"/>
          </p:cNvSpPr>
          <p:nvPr/>
        </p:nvSpPr>
        <p:spPr bwMode="auto">
          <a:xfrm>
            <a:off x="250825" y="3592513"/>
            <a:ext cx="8424863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7017" name="Line 41"/>
          <p:cNvSpPr>
            <a:spLocks noChangeShapeType="1"/>
          </p:cNvSpPr>
          <p:nvPr/>
        </p:nvSpPr>
        <p:spPr bwMode="auto">
          <a:xfrm>
            <a:off x="3703638" y="3592513"/>
            <a:ext cx="4968875" cy="595312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Text Box 58"/>
          <p:cNvSpPr txBox="1">
            <a:spLocks noChangeArrowheads="1"/>
          </p:cNvSpPr>
          <p:nvPr/>
        </p:nvSpPr>
        <p:spPr bwMode="auto">
          <a:xfrm>
            <a:off x="8346281" y="3408950"/>
            <a:ext cx="546100" cy="320088"/>
          </a:xfrm>
          <a:prstGeom prst="rect">
            <a:avLst/>
          </a:prstGeom>
          <a:solidFill>
            <a:srgbClr val="DFE7FF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50000"/>
              </a:spcBef>
            </a:pPr>
            <a:r>
              <a:rPr lang="ru-RU" sz="800" dirty="0" smtClean="0">
                <a:solidFill>
                  <a:srgbClr val="FF0000"/>
                </a:solidFill>
              </a:rPr>
              <a:t>Главный путь</a:t>
            </a:r>
            <a:endParaRPr lang="de-DE" sz="800" dirty="0">
              <a:solidFill>
                <a:srgbClr val="FF0000"/>
              </a:solidFill>
            </a:endParaRPr>
          </a:p>
        </p:txBody>
      </p:sp>
      <p:sp>
        <p:nvSpPr>
          <p:cNvPr id="3" name="Text Box 58"/>
          <p:cNvSpPr txBox="1">
            <a:spLocks noChangeArrowheads="1"/>
          </p:cNvSpPr>
          <p:nvPr/>
        </p:nvSpPr>
        <p:spPr bwMode="auto">
          <a:xfrm>
            <a:off x="8370094" y="4088754"/>
            <a:ext cx="719138" cy="160044"/>
          </a:xfrm>
          <a:prstGeom prst="rect">
            <a:avLst/>
          </a:prstGeom>
          <a:solidFill>
            <a:srgbClr val="DFE7FF">
              <a:alpha val="9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50000"/>
              </a:spcBef>
            </a:pPr>
            <a:r>
              <a:rPr lang="ru-RU" sz="800" dirty="0" smtClean="0">
                <a:solidFill>
                  <a:srgbClr val="FF0000"/>
                </a:solidFill>
              </a:rPr>
              <a:t>Боковой путь</a:t>
            </a:r>
            <a:endParaRPr lang="de-DE" sz="800" dirty="0">
              <a:solidFill>
                <a:srgbClr val="FF0000"/>
              </a:solidFill>
            </a:endParaRPr>
          </a:p>
        </p:txBody>
      </p:sp>
      <p:sp>
        <p:nvSpPr>
          <p:cNvPr id="46" name="Text Box 73"/>
          <p:cNvSpPr txBox="1">
            <a:spLocks noChangeArrowheads="1"/>
          </p:cNvSpPr>
          <p:nvPr/>
        </p:nvSpPr>
        <p:spPr bwMode="auto">
          <a:xfrm>
            <a:off x="571500" y="625460"/>
            <a:ext cx="6202362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buClr>
                <a:srgbClr val="FF9900"/>
              </a:buClr>
              <a:defRPr/>
            </a:pPr>
            <a:r>
              <a:rPr lang="ru-RU" sz="2600" dirty="0" smtClean="0">
                <a:solidFill>
                  <a:srgbClr val="FF820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Оптимизация стрелочного перевода</a:t>
            </a:r>
            <a:endParaRPr lang="de-DE" sz="2600" dirty="0">
              <a:solidFill>
                <a:srgbClr val="FF8201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663" y="65621"/>
            <a:ext cx="1998447" cy="719138"/>
          </a:xfrm>
          <a:prstGeom prst="rect">
            <a:avLst/>
          </a:prstGeom>
        </p:spPr>
      </p:pic>
      <p:pic>
        <p:nvPicPr>
          <p:cNvPr id="48" name="Picture 3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0880" r="3695" b="8842"/>
          <a:stretch/>
        </p:blipFill>
        <p:spPr bwMode="auto">
          <a:xfrm>
            <a:off x="69037" y="65621"/>
            <a:ext cx="2016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1323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7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2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18" grpId="0" animBg="1"/>
      <p:bldP spid="42019" grpId="0" animBg="1"/>
      <p:bldP spid="42022" grpId="0" animBg="1"/>
      <p:bldP spid="42023" grpId="0" animBg="1"/>
      <p:bldP spid="42024" grpId="0" animBg="1"/>
      <p:bldP spid="42025" grpId="0" animBg="1"/>
      <p:bldP spid="42026" grpId="0" animBg="1"/>
      <p:bldP spid="42027" grpId="0" animBg="1"/>
      <p:bldP spid="42028" grpId="0" animBg="1"/>
      <p:bldP spid="42029" grpId="0" animBg="1"/>
      <p:bldP spid="42030" grpId="0" animBg="1"/>
      <p:bldP spid="42031" grpId="0" animBg="1"/>
      <p:bldP spid="42032" grpId="0" animBg="1"/>
      <p:bldP spid="42033" grpId="0" animBg="1"/>
      <p:bldP spid="42034" grpId="0"/>
      <p:bldP spid="42035" grpId="0"/>
      <p:bldP spid="42036" grpId="0"/>
      <p:bldP spid="42037" grpId="0"/>
      <p:bldP spid="42038" grpId="0"/>
      <p:bldP spid="42039" grpId="0"/>
      <p:bldP spid="42040" grpId="0"/>
      <p:bldP spid="42041" grpId="0" animBg="1"/>
      <p:bldP spid="42042" grpId="0"/>
      <p:bldP spid="42043" grpId="0" animBg="1"/>
      <p:bldP spid="42044" grpId="0" animBg="1"/>
      <p:bldP spid="42045" grpId="0"/>
      <p:bldP spid="42046" grpId="0" animBg="1"/>
      <p:bldP spid="42047" grpId="0" animBg="1"/>
      <p:bldP spid="127016" grpId="0" animBg="1"/>
      <p:bldP spid="127017" grpId="0" animBg="1"/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8" y="3300413"/>
            <a:ext cx="2736850" cy="95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492375"/>
            <a:ext cx="6335713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7"/>
          <p:cNvSpPr txBox="1">
            <a:spLocks noChangeArrowheads="1"/>
          </p:cNvSpPr>
          <p:nvPr/>
        </p:nvSpPr>
        <p:spPr bwMode="auto">
          <a:xfrm>
            <a:off x="1144588" y="3281363"/>
            <a:ext cx="720725" cy="24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sz="1000">
                <a:solidFill>
                  <a:srgbClr val="FF0000"/>
                </a:solidFill>
              </a:rPr>
              <a:t>Sector 1</a:t>
            </a:r>
          </a:p>
        </p:txBody>
      </p:sp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755650" y="1341438"/>
            <a:ext cx="3024188" cy="34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accent2"/>
                </a:solidFill>
              </a:rPr>
              <a:t>Идеализированная система</a:t>
            </a:r>
            <a:endParaRPr lang="de-DE" sz="1400" dirty="0">
              <a:solidFill>
                <a:schemeClr val="accent2"/>
              </a:solidFill>
            </a:endParaRPr>
          </a:p>
        </p:txBody>
      </p:sp>
      <p:sp>
        <p:nvSpPr>
          <p:cNvPr id="9222" name="Text Box 4"/>
          <p:cNvSpPr txBox="1">
            <a:spLocks noChangeArrowheads="1"/>
          </p:cNvSpPr>
          <p:nvPr/>
        </p:nvSpPr>
        <p:spPr bwMode="auto">
          <a:xfrm>
            <a:off x="5292080" y="2133600"/>
            <a:ext cx="3029595" cy="372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accent2"/>
                </a:solidFill>
              </a:rPr>
              <a:t>Модель конечных элементов </a:t>
            </a:r>
            <a:r>
              <a:rPr lang="de-DE" sz="1400" dirty="0" smtClean="0">
                <a:solidFill>
                  <a:schemeClr val="accent2"/>
                </a:solidFill>
              </a:rPr>
              <a:t>(3D</a:t>
            </a:r>
            <a:r>
              <a:rPr lang="de-DE" sz="1400" dirty="0">
                <a:solidFill>
                  <a:schemeClr val="accent2"/>
                </a:solidFill>
              </a:rPr>
              <a:t>)</a:t>
            </a:r>
          </a:p>
        </p:txBody>
      </p:sp>
      <p:pic>
        <p:nvPicPr>
          <p:cNvPr id="9223" name="Picture 6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3238"/>
            <a:ext cx="4537075" cy="144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224" name="Object 7"/>
          <p:cNvGraphicFramePr>
            <a:graphicFrameLocks noChangeAspect="1"/>
          </p:cNvGraphicFramePr>
          <p:nvPr/>
        </p:nvGraphicFramePr>
        <p:xfrm>
          <a:off x="1116013" y="5445125"/>
          <a:ext cx="560387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Bitmap Image" r:id="rId7" imgW="1257476" imgH="1781424" progId="PBrush">
                  <p:embed/>
                </p:oleObj>
              </mc:Choice>
              <mc:Fallback>
                <p:oleObj name="Bitmap Image" r:id="rId7" imgW="1257476" imgH="1781424" progId="PBrush">
                  <p:embed/>
                  <p:pic>
                    <p:nvPicPr>
                      <p:cNvPr id="9224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5445125"/>
                        <a:ext cx="560387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9" name="Oval 9"/>
          <p:cNvSpPr>
            <a:spLocks noChangeArrowheads="1"/>
          </p:cNvSpPr>
          <p:nvPr/>
        </p:nvSpPr>
        <p:spPr bwMode="auto">
          <a:xfrm>
            <a:off x="1104900" y="3276600"/>
            <a:ext cx="719138" cy="604838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AT"/>
          </a:p>
        </p:txBody>
      </p:sp>
      <p:pic>
        <p:nvPicPr>
          <p:cNvPr id="9226" name="Picture 10" descr="untitled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4724400"/>
            <a:ext cx="9683750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12" name="Text Box 12"/>
          <p:cNvSpPr txBox="1">
            <a:spLocks noChangeArrowheads="1"/>
          </p:cNvSpPr>
          <p:nvPr/>
        </p:nvSpPr>
        <p:spPr bwMode="auto">
          <a:xfrm>
            <a:off x="3059832" y="474663"/>
            <a:ext cx="28082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600" dirty="0" smtClean="0">
                <a:solidFill>
                  <a:srgbClr val="FF820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Моделирование</a:t>
            </a:r>
            <a:endParaRPr lang="en-US" sz="2600" dirty="0">
              <a:solidFill>
                <a:srgbClr val="FF8201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</p:txBody>
      </p:sp>
      <p:sp>
        <p:nvSpPr>
          <p:cNvPr id="9228" name="Textfeld 13"/>
          <p:cNvSpPr txBox="1">
            <a:spLocks noChangeArrowheads="1"/>
          </p:cNvSpPr>
          <p:nvPr/>
        </p:nvSpPr>
        <p:spPr bwMode="auto">
          <a:xfrm>
            <a:off x="8077200" y="5629275"/>
            <a:ext cx="958850" cy="1825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sz="1200">
                <a:solidFill>
                  <a:srgbClr val="7F7F7F"/>
                </a:solidFill>
              </a:rPr>
              <a:t>    USP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932040" y="4738688"/>
            <a:ext cx="1080119" cy="2154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00" dirty="0" smtClean="0">
                <a:solidFill>
                  <a:schemeClr val="accent3">
                    <a:lumMod val="50000"/>
                  </a:schemeClr>
                </a:solidFill>
              </a:rPr>
              <a:t>Нагрузка на ось </a:t>
            </a:r>
            <a:r>
              <a:rPr lang="de-AT" sz="800" dirty="0" smtClean="0">
                <a:solidFill>
                  <a:schemeClr val="accent3">
                    <a:lumMod val="50000"/>
                  </a:schemeClr>
                </a:solidFill>
              </a:rPr>
              <a:t>Q</a:t>
            </a:r>
            <a:endParaRPr lang="de-AT" sz="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9230" name="Textfeld 16"/>
          <p:cNvSpPr txBox="1">
            <a:spLocks noChangeArrowheads="1"/>
          </p:cNvSpPr>
          <p:nvPr/>
        </p:nvSpPr>
        <p:spPr bwMode="auto">
          <a:xfrm>
            <a:off x="5702300" y="5103813"/>
            <a:ext cx="557213" cy="198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AT" sz="700">
                <a:solidFill>
                  <a:srgbClr val="7F7F7F"/>
                </a:solidFill>
              </a:rPr>
              <a:t>Speed </a:t>
            </a:r>
            <a:r>
              <a:rPr lang="de-AT" sz="400">
                <a:solidFill>
                  <a:srgbClr val="7F7F7F"/>
                </a:solidFill>
              </a:rPr>
              <a:t>VTrain</a:t>
            </a:r>
          </a:p>
        </p:txBody>
      </p:sp>
      <p:sp>
        <p:nvSpPr>
          <p:cNvPr id="9231" name="Line 18"/>
          <p:cNvSpPr>
            <a:spLocks noChangeShapeType="1"/>
          </p:cNvSpPr>
          <p:nvPr/>
        </p:nvSpPr>
        <p:spPr bwMode="auto">
          <a:xfrm flipV="1">
            <a:off x="8043863" y="5745163"/>
            <a:ext cx="160337" cy="285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9" name="Picture 3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0880" r="3695" b="8842"/>
          <a:stretch/>
        </p:blipFill>
        <p:spPr bwMode="auto">
          <a:xfrm>
            <a:off x="7035863" y="134049"/>
            <a:ext cx="2016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4541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800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924175"/>
            <a:ext cx="583247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1" name="Picture 3"/>
          <p:cNvPicPr>
            <a:picLocks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3" y="2900363"/>
            <a:ext cx="5830887" cy="230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untitled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152650"/>
            <a:ext cx="46513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3" name="Text Box 4"/>
          <p:cNvSpPr txBox="1">
            <a:spLocks noChangeArrowheads="1"/>
          </p:cNvSpPr>
          <p:nvPr/>
        </p:nvSpPr>
        <p:spPr bwMode="auto">
          <a:xfrm>
            <a:off x="755650" y="5267325"/>
            <a:ext cx="7704782" cy="41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de-DE" sz="1600" dirty="0">
                <a:solidFill>
                  <a:schemeClr val="accent2"/>
                </a:solidFill>
              </a:rPr>
              <a:t> </a:t>
            </a:r>
            <a:r>
              <a:rPr lang="ru-RU" sz="1600" dirty="0" smtClean="0">
                <a:solidFill>
                  <a:schemeClr val="accent2"/>
                </a:solidFill>
              </a:rPr>
              <a:t>однородный модуль</a:t>
            </a:r>
            <a:r>
              <a:rPr lang="de-DE" sz="1600" dirty="0" smtClean="0">
                <a:solidFill>
                  <a:schemeClr val="accent2"/>
                </a:solidFill>
              </a:rPr>
              <a:t> </a:t>
            </a:r>
            <a:r>
              <a:rPr lang="ru-RU" sz="1600" dirty="0" smtClean="0">
                <a:solidFill>
                  <a:schemeClr val="accent2"/>
                </a:solidFill>
              </a:rPr>
              <a:t>упругости </a:t>
            </a:r>
            <a:r>
              <a:rPr lang="de-DE" sz="1600" dirty="0" smtClean="0">
                <a:solidFill>
                  <a:srgbClr val="FF2F2F"/>
                </a:solidFill>
                <a:cs typeface="Arial" charset="0"/>
              </a:rPr>
              <a:t>≠</a:t>
            </a:r>
            <a:r>
              <a:rPr lang="de-DE" sz="1600" dirty="0" smtClean="0">
                <a:solidFill>
                  <a:schemeClr val="accent2"/>
                </a:solidFill>
              </a:rPr>
              <a:t> </a:t>
            </a:r>
            <a:r>
              <a:rPr lang="ru-RU" sz="1600" dirty="0" smtClean="0">
                <a:solidFill>
                  <a:schemeClr val="accent2"/>
                </a:solidFill>
              </a:rPr>
              <a:t>однородному вертикальному прогибу</a:t>
            </a:r>
            <a:endParaRPr lang="de-DE" sz="1600" dirty="0">
              <a:solidFill>
                <a:schemeClr val="accent2"/>
              </a:solidFill>
            </a:endParaRP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2362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AT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0" y="23526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AT"/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23526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AT"/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0" y="2362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AT"/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0" y="23526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AT"/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0" y="2362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AT"/>
          </a:p>
        </p:txBody>
      </p:sp>
      <p:sp>
        <p:nvSpPr>
          <p:cNvPr id="14348" name="Rectangle 12"/>
          <p:cNvSpPr>
            <a:spLocks noChangeArrowheads="1"/>
          </p:cNvSpPr>
          <p:nvPr/>
        </p:nvSpPr>
        <p:spPr bwMode="auto">
          <a:xfrm>
            <a:off x="0" y="2362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AT"/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0" y="23526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AT"/>
          </a:p>
        </p:txBody>
      </p:sp>
      <p:sp>
        <p:nvSpPr>
          <p:cNvPr id="14350" name="Rectangle 14"/>
          <p:cNvSpPr>
            <a:spLocks noChangeArrowheads="1"/>
          </p:cNvSpPr>
          <p:nvPr/>
        </p:nvSpPr>
        <p:spPr bwMode="auto">
          <a:xfrm>
            <a:off x="0" y="23526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de-AT"/>
          </a:p>
        </p:txBody>
      </p:sp>
      <p:sp>
        <p:nvSpPr>
          <p:cNvPr id="130063" name="Line 15"/>
          <p:cNvSpPr>
            <a:spLocks noChangeShapeType="1"/>
          </p:cNvSpPr>
          <p:nvPr/>
        </p:nvSpPr>
        <p:spPr bwMode="auto">
          <a:xfrm>
            <a:off x="1481138" y="2420938"/>
            <a:ext cx="5545137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6959600" y="2057400"/>
            <a:ext cx="3429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sz="300"/>
          </a:p>
          <a:p>
            <a:pPr eaLnBrk="1" hangingPunct="1"/>
            <a:endParaRPr lang="en-US" sz="300"/>
          </a:p>
          <a:p>
            <a:pPr algn="ctr" eaLnBrk="1" hangingPunct="1"/>
            <a:r>
              <a:rPr lang="en-US" sz="800"/>
              <a:t>I</a:t>
            </a:r>
          </a:p>
          <a:p>
            <a:pPr algn="ctr" eaLnBrk="1" hangingPunct="1"/>
            <a:endParaRPr lang="en-US" sz="500"/>
          </a:p>
          <a:p>
            <a:pPr algn="ctr" eaLnBrk="1" hangingPunct="1"/>
            <a:r>
              <a:rPr lang="en-US" sz="800"/>
              <a:t>II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7245350" y="2224088"/>
            <a:ext cx="1071066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000" dirty="0"/>
              <a:t>г</a:t>
            </a:r>
            <a:r>
              <a:rPr lang="ru-RU" sz="1000" dirty="0" smtClean="0"/>
              <a:t>лавный путь</a:t>
            </a:r>
            <a:endParaRPr lang="en-US" sz="1000" dirty="0"/>
          </a:p>
        </p:txBody>
      </p:sp>
      <p:sp>
        <p:nvSpPr>
          <p:cNvPr id="130066" name="Text Box 4"/>
          <p:cNvSpPr txBox="1">
            <a:spLocks noChangeArrowheads="1"/>
          </p:cNvSpPr>
          <p:nvPr/>
        </p:nvSpPr>
        <p:spPr bwMode="auto">
          <a:xfrm>
            <a:off x="755650" y="5678488"/>
            <a:ext cx="8208963" cy="73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de-DE" sz="1600" dirty="0">
                <a:solidFill>
                  <a:schemeClr val="accent2"/>
                </a:solidFill>
              </a:rPr>
              <a:t> </a:t>
            </a:r>
            <a:r>
              <a:rPr lang="ru-RU" sz="1600" dirty="0" smtClean="0">
                <a:solidFill>
                  <a:schemeClr val="accent2"/>
                </a:solidFill>
              </a:rPr>
              <a:t>уменьшение модуля упругости не приводит автоматически к лучшему распределению нагрузки </a:t>
            </a:r>
            <a:r>
              <a:rPr lang="de-DE" sz="1600" dirty="0" smtClean="0">
                <a:solidFill>
                  <a:schemeClr val="accent2"/>
                </a:solidFill>
                <a:sym typeface="Wingdings" pitchFamily="2" charset="2"/>
              </a:rPr>
              <a:t> </a:t>
            </a:r>
            <a:r>
              <a:rPr lang="ru-RU" sz="1600" dirty="0" smtClean="0">
                <a:solidFill>
                  <a:schemeClr val="accent2"/>
                </a:solidFill>
                <a:sym typeface="Wingdings" pitchFamily="2" charset="2"/>
              </a:rPr>
              <a:t>различия в вертикальном прогибе будут увеличиваться</a:t>
            </a:r>
            <a:r>
              <a:rPr lang="de-DE" sz="1600" dirty="0" smtClean="0">
                <a:solidFill>
                  <a:schemeClr val="accent2"/>
                </a:solidFill>
              </a:rPr>
              <a:t>!</a:t>
            </a:r>
            <a:endParaRPr lang="de-DE" sz="1600" dirty="0">
              <a:solidFill>
                <a:schemeClr val="accent2"/>
              </a:solidFill>
            </a:endParaRPr>
          </a:p>
        </p:txBody>
      </p:sp>
      <p:sp>
        <p:nvSpPr>
          <p:cNvPr id="14355" name="Text Box 4"/>
          <p:cNvSpPr txBox="1">
            <a:spLocks noChangeArrowheads="1"/>
          </p:cNvSpPr>
          <p:nvPr/>
        </p:nvSpPr>
        <p:spPr bwMode="auto">
          <a:xfrm>
            <a:off x="755650" y="1341438"/>
            <a:ext cx="7848600" cy="41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50000"/>
              </a:spcBef>
            </a:pPr>
            <a:r>
              <a:rPr lang="ru-RU" sz="1600" dirty="0" smtClean="0">
                <a:solidFill>
                  <a:schemeClr val="accent2"/>
                </a:solidFill>
              </a:rPr>
              <a:t>Стрелочный перевод</a:t>
            </a:r>
            <a:r>
              <a:rPr lang="de-DE" sz="1600" dirty="0" smtClean="0">
                <a:solidFill>
                  <a:schemeClr val="accent2"/>
                </a:solidFill>
              </a:rPr>
              <a:t>: </a:t>
            </a:r>
            <a:r>
              <a:rPr lang="ru-RU" sz="1600" dirty="0" smtClean="0">
                <a:solidFill>
                  <a:schemeClr val="accent2"/>
                </a:solidFill>
              </a:rPr>
              <a:t>Влияние модуля упругости подосновы</a:t>
            </a:r>
            <a:endParaRPr lang="de-DE" sz="1600" dirty="0">
              <a:solidFill>
                <a:schemeClr val="accent2"/>
              </a:solidFill>
            </a:endParaRPr>
          </a:p>
        </p:txBody>
      </p:sp>
      <p:sp>
        <p:nvSpPr>
          <p:cNvPr id="130069" name="Text Box 21"/>
          <p:cNvSpPr txBox="1">
            <a:spLocks noChangeArrowheads="1"/>
          </p:cNvSpPr>
          <p:nvPr/>
        </p:nvSpPr>
        <p:spPr bwMode="auto">
          <a:xfrm>
            <a:off x="684213" y="549275"/>
            <a:ext cx="460851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600" dirty="0" smtClean="0">
                <a:solidFill>
                  <a:srgbClr val="FF820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Моделирование</a:t>
            </a:r>
            <a:endParaRPr lang="en-US" sz="2600" dirty="0">
              <a:solidFill>
                <a:srgbClr val="FF8201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</p:txBody>
      </p:sp>
      <p:sp>
        <p:nvSpPr>
          <p:cNvPr id="21" name="Textfeld 1"/>
          <p:cNvSpPr txBox="1">
            <a:spLocks noChangeArrowheads="1"/>
          </p:cNvSpPr>
          <p:nvPr/>
        </p:nvSpPr>
        <p:spPr bwMode="auto">
          <a:xfrm rot="-5400000">
            <a:off x="657225" y="3910176"/>
            <a:ext cx="1833563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100" dirty="0" smtClean="0"/>
              <a:t>прогиб рельса</a:t>
            </a:r>
            <a:r>
              <a:rPr lang="de-AT" sz="1100" dirty="0" smtClean="0"/>
              <a:t> [</a:t>
            </a:r>
            <a:r>
              <a:rPr lang="ru-RU" sz="1100" dirty="0" smtClean="0"/>
              <a:t>мм</a:t>
            </a:r>
            <a:r>
              <a:rPr lang="de-AT" sz="1100" dirty="0" smtClean="0"/>
              <a:t>]</a:t>
            </a:r>
            <a:endParaRPr lang="de-AT" sz="1100" dirty="0"/>
          </a:p>
        </p:txBody>
      </p:sp>
      <p:sp>
        <p:nvSpPr>
          <p:cNvPr id="22" name="Textfeld 1"/>
          <p:cNvSpPr txBox="1">
            <a:spLocks noChangeArrowheads="1"/>
          </p:cNvSpPr>
          <p:nvPr/>
        </p:nvSpPr>
        <p:spPr bwMode="auto">
          <a:xfrm>
            <a:off x="3779912" y="2851150"/>
            <a:ext cx="864096" cy="24622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000" dirty="0" smtClean="0"/>
              <a:t>позиция</a:t>
            </a:r>
            <a:r>
              <a:rPr lang="de-AT" sz="1000" dirty="0" smtClean="0"/>
              <a:t> [</a:t>
            </a:r>
            <a:r>
              <a:rPr lang="ru-RU" sz="1000" dirty="0" smtClean="0"/>
              <a:t>м</a:t>
            </a:r>
            <a:r>
              <a:rPr lang="de-AT" sz="1000" dirty="0" smtClean="0"/>
              <a:t>]</a:t>
            </a:r>
            <a:endParaRPr lang="de-AT" sz="1000" dirty="0"/>
          </a:p>
        </p:txBody>
      </p:sp>
      <p:pic>
        <p:nvPicPr>
          <p:cNvPr id="24" name="Picture 3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0880" r="3695" b="8842"/>
          <a:stretch/>
        </p:blipFill>
        <p:spPr bwMode="auto">
          <a:xfrm>
            <a:off x="6959600" y="81357"/>
            <a:ext cx="2016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728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0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0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0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3" grpId="0"/>
      <p:bldP spid="130063" grpId="0" animBg="1"/>
      <p:bldP spid="130066" grpId="0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-32295" y="268710"/>
            <a:ext cx="6163576" cy="1315442"/>
          </a:xfrm>
        </p:spPr>
        <p:txBody>
          <a:bodyPr/>
          <a:lstStyle/>
          <a:p>
            <a:r>
              <a:rPr lang="bg-BG" dirty="0" smtClean="0"/>
              <a:t>Акустик Групп</a:t>
            </a:r>
            <a:r>
              <a:rPr lang="bg-BG" dirty="0"/>
              <a:t/>
            </a:r>
            <a:br>
              <a:rPr lang="bg-BG" dirty="0"/>
            </a:br>
            <a:endParaRPr lang="de-DE" sz="3200" dirty="0">
              <a:solidFill>
                <a:srgbClr val="F29400"/>
              </a:solidFill>
              <a:cs typeface="Arial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50700" y="4309458"/>
            <a:ext cx="3197184" cy="2301949"/>
          </a:xfrm>
          <a:prstGeom prst="rect">
            <a:avLst/>
          </a:prstGeom>
          <a:noFill/>
        </p:spPr>
        <p:txBody>
          <a:bodyPr wrap="square" lIns="268002" tIns="134003" rIns="268002" bIns="134003" rtlCol="0">
            <a:spAutoFit/>
          </a:bodyPr>
          <a:lstStyle/>
          <a:p>
            <a:r>
              <a:rPr lang="ru-RU" sz="1400" b="1" dirty="0" smtClean="0">
                <a:solidFill>
                  <a:srgbClr val="F29400"/>
                </a:solidFill>
                <a:latin typeface="Arial"/>
                <a:cs typeface="Arial"/>
              </a:rPr>
              <a:t>Звукоизоляция и защита от шума</a:t>
            </a:r>
            <a:endParaRPr lang="de-DE" sz="1400" dirty="0">
              <a:solidFill>
                <a:srgbClr val="F29400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smtClean="0">
                <a:solidFill>
                  <a:srgbClr val="575751"/>
                </a:solidFill>
                <a:latin typeface="Arial"/>
                <a:cs typeface="Arial"/>
              </a:rPr>
              <a:t>Дополнительная звукоизоляция стен и потолков</a:t>
            </a:r>
            <a:endParaRPr lang="de-DE" sz="1400" dirty="0">
              <a:solidFill>
                <a:srgbClr val="575751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smtClean="0">
                <a:solidFill>
                  <a:srgbClr val="575751"/>
                </a:solidFill>
                <a:latin typeface="Arial"/>
                <a:cs typeface="Arial"/>
              </a:rPr>
              <a:t>Звукоизоляция полов</a:t>
            </a:r>
            <a:endParaRPr lang="de-DE" sz="1400" dirty="0">
              <a:solidFill>
                <a:srgbClr val="575751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smtClean="0">
                <a:solidFill>
                  <a:srgbClr val="575751"/>
                </a:solidFill>
                <a:cs typeface="Arial"/>
              </a:rPr>
              <a:t>Специальные конструкции дл</a:t>
            </a:r>
            <a:r>
              <a:rPr lang="ru-RU" sz="1400" dirty="0" smtClean="0">
                <a:solidFill>
                  <a:srgbClr val="575751"/>
                </a:solidFill>
                <a:cs typeface="Arial"/>
              </a:rPr>
              <a:t>я офисов и гостиниц</a:t>
            </a:r>
            <a:endParaRPr lang="de-DE" sz="1400" dirty="0" smtClean="0">
              <a:solidFill>
                <a:srgbClr val="575751"/>
              </a:solidFill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err="1" smtClean="0">
                <a:solidFill>
                  <a:srgbClr val="575751"/>
                </a:solidFill>
                <a:cs typeface="Arial"/>
              </a:rPr>
              <a:t>Шумозащитные</a:t>
            </a:r>
            <a:r>
              <a:rPr lang="ru-RU" sz="1400" dirty="0" smtClean="0">
                <a:solidFill>
                  <a:srgbClr val="575751"/>
                </a:solidFill>
                <a:cs typeface="Arial"/>
              </a:rPr>
              <a:t> экраны</a:t>
            </a:r>
            <a:endParaRPr lang="de-DE" sz="1400" dirty="0" smtClean="0">
              <a:solidFill>
                <a:srgbClr val="575751"/>
              </a:solidFill>
              <a:latin typeface="Arial"/>
              <a:cs typeface="Arial"/>
            </a:endParaRPr>
          </a:p>
          <a:p>
            <a:pPr>
              <a:tabLst>
                <a:tab pos="260558" algn="l"/>
              </a:tabLst>
            </a:pPr>
            <a:endParaRPr lang="de-DE" sz="1400" dirty="0">
              <a:latin typeface="Arial"/>
              <a:cs typeface="Arial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049493" y="4309458"/>
            <a:ext cx="3225945" cy="1640229"/>
          </a:xfrm>
          <a:prstGeom prst="rect">
            <a:avLst/>
          </a:prstGeom>
          <a:noFill/>
        </p:spPr>
        <p:txBody>
          <a:bodyPr wrap="square" lIns="268002" tIns="134003" rIns="268002" bIns="134003" rtlCol="0">
            <a:spAutoFit/>
          </a:bodyPr>
          <a:lstStyle/>
          <a:p>
            <a:r>
              <a:rPr lang="ru-RU" sz="1400" b="1" dirty="0" smtClean="0">
                <a:solidFill>
                  <a:srgbClr val="F29400"/>
                </a:solidFill>
                <a:latin typeface="Arial"/>
                <a:cs typeface="Arial"/>
              </a:rPr>
              <a:t>Акустика помещений</a:t>
            </a:r>
            <a:endParaRPr lang="de-DE" sz="1400" dirty="0">
              <a:solidFill>
                <a:srgbClr val="F29400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smtClean="0">
                <a:solidFill>
                  <a:srgbClr val="575751"/>
                </a:solidFill>
                <a:latin typeface="Arial"/>
                <a:cs typeface="Arial"/>
              </a:rPr>
              <a:t>Концертные залы</a:t>
            </a:r>
            <a:endParaRPr lang="de-DE" sz="1400" dirty="0">
              <a:solidFill>
                <a:srgbClr val="575751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smtClean="0">
                <a:solidFill>
                  <a:srgbClr val="575751"/>
                </a:solidFill>
                <a:latin typeface="Arial"/>
                <a:cs typeface="Arial"/>
              </a:rPr>
              <a:t>Образовательные учреждения</a:t>
            </a:r>
            <a:endParaRPr lang="de-DE" sz="1400" dirty="0">
              <a:solidFill>
                <a:srgbClr val="575751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bg-BG" sz="1400" dirty="0" smtClean="0">
                <a:solidFill>
                  <a:srgbClr val="575751"/>
                </a:solidFill>
                <a:latin typeface="Arial"/>
                <a:cs typeface="Arial"/>
              </a:rPr>
              <a:t>Кинотеатры, студии</a:t>
            </a: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bg-BG" sz="1400" dirty="0" smtClean="0">
                <a:solidFill>
                  <a:srgbClr val="575751"/>
                </a:solidFill>
                <a:latin typeface="Arial"/>
                <a:cs typeface="Arial"/>
              </a:rPr>
              <a:t>Спортивные сооружения</a:t>
            </a:r>
            <a:endParaRPr lang="de-DE" sz="1400" dirty="0">
              <a:solidFill>
                <a:srgbClr val="575751"/>
              </a:solidFill>
              <a:latin typeface="Arial"/>
              <a:cs typeface="Arial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909366" y="4309458"/>
            <a:ext cx="3127130" cy="2332726"/>
          </a:xfrm>
          <a:prstGeom prst="rect">
            <a:avLst/>
          </a:prstGeom>
          <a:noFill/>
        </p:spPr>
        <p:txBody>
          <a:bodyPr wrap="square" lIns="268002" tIns="134003" rIns="268002" bIns="134003" rtlCol="0">
            <a:spAutoFit/>
          </a:bodyPr>
          <a:lstStyle/>
          <a:p>
            <a:r>
              <a:rPr lang="ru-RU" sz="1400" b="1" dirty="0" smtClean="0">
                <a:solidFill>
                  <a:srgbClr val="F29400"/>
                </a:solidFill>
                <a:latin typeface="Arial"/>
                <a:cs typeface="Arial"/>
              </a:rPr>
              <a:t>Виброизоляция </a:t>
            </a:r>
            <a:endParaRPr lang="de-DE" sz="1400" dirty="0">
              <a:solidFill>
                <a:srgbClr val="F29400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>
                <a:solidFill>
                  <a:srgbClr val="575751"/>
                </a:solidFill>
                <a:latin typeface="Arial"/>
                <a:cs typeface="Arial"/>
              </a:rPr>
              <a:t>Виброизоляция зданий</a:t>
            </a:r>
            <a:endParaRPr lang="de-DE" sz="1400" dirty="0">
              <a:solidFill>
                <a:srgbClr val="575751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smtClean="0">
                <a:solidFill>
                  <a:srgbClr val="575751"/>
                </a:solidFill>
                <a:cs typeface="Arial"/>
              </a:rPr>
              <a:t>Виброизоляция инженерного  оборудования</a:t>
            </a:r>
            <a:endParaRPr lang="de-DE" sz="1400" dirty="0">
              <a:solidFill>
                <a:srgbClr val="575751"/>
              </a:solidFill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smtClean="0">
                <a:solidFill>
                  <a:srgbClr val="575751"/>
                </a:solidFill>
                <a:cs typeface="Arial"/>
              </a:rPr>
              <a:t>Виброизоляция производственного оборудования</a:t>
            </a: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600" b="1" dirty="0" smtClean="0">
                <a:solidFill>
                  <a:srgbClr val="575751"/>
                </a:solidFill>
                <a:cs typeface="Arial"/>
              </a:rPr>
              <a:t>Виброизоляция рельсовых путей</a:t>
            </a:r>
            <a:endParaRPr lang="de-DE" sz="1600" b="1" dirty="0">
              <a:solidFill>
                <a:srgbClr val="575751"/>
              </a:solidFill>
              <a:cs typeface="Arial"/>
            </a:endParaRPr>
          </a:p>
        </p:txBody>
      </p:sp>
      <p:pic>
        <p:nvPicPr>
          <p:cNvPr id="14" name="Bild 13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588" y="3570001"/>
            <a:ext cx="421652" cy="405542"/>
          </a:xfrm>
          <a:prstGeom prst="rect">
            <a:avLst/>
          </a:prstGeom>
        </p:spPr>
      </p:pic>
      <p:pic>
        <p:nvPicPr>
          <p:cNvPr id="15" name="Bild 14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584" y="3570001"/>
            <a:ext cx="421652" cy="405542"/>
          </a:xfrm>
          <a:prstGeom prst="rect">
            <a:avLst/>
          </a:prstGeom>
        </p:spPr>
      </p:pic>
      <p:pic>
        <p:nvPicPr>
          <p:cNvPr id="17" name="Bild 16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886" y="3570001"/>
            <a:ext cx="421652" cy="405542"/>
          </a:xfrm>
          <a:prstGeom prst="rect">
            <a:avLst/>
          </a:prstGeom>
        </p:spPr>
      </p:pic>
      <p:grpSp>
        <p:nvGrpSpPr>
          <p:cNvPr id="23" name="Gruppierung 22"/>
          <p:cNvGrpSpPr/>
          <p:nvPr/>
        </p:nvGrpSpPr>
        <p:grpSpPr>
          <a:xfrm>
            <a:off x="8476617" y="6190617"/>
            <a:ext cx="667383" cy="667383"/>
            <a:chOff x="8476617" y="6190617"/>
            <a:chExt cx="667383" cy="667383"/>
          </a:xfrm>
        </p:grpSpPr>
        <p:grpSp>
          <p:nvGrpSpPr>
            <p:cNvPr id="24" name="Gruppierung 23"/>
            <p:cNvGrpSpPr/>
            <p:nvPr/>
          </p:nvGrpSpPr>
          <p:grpSpPr>
            <a:xfrm>
              <a:off x="8544241" y="6291435"/>
              <a:ext cx="400036" cy="400036"/>
              <a:chOff x="-654052" y="5323292"/>
              <a:chExt cx="400036" cy="400036"/>
            </a:xfrm>
          </p:grpSpPr>
          <p:sp>
            <p:nvSpPr>
              <p:cNvPr id="26" name="Ring 25"/>
              <p:cNvSpPr/>
              <p:nvPr/>
            </p:nvSpPr>
            <p:spPr>
              <a:xfrm>
                <a:off x="-654052" y="5323292"/>
                <a:ext cx="400036" cy="400036"/>
              </a:xfrm>
              <a:prstGeom prst="donut">
                <a:avLst>
                  <a:gd name="adj" fmla="val 8923"/>
                </a:avLst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Pfeil nach links 26"/>
              <p:cNvSpPr/>
              <p:nvPr/>
            </p:nvSpPr>
            <p:spPr>
              <a:xfrm>
                <a:off x="-570199" y="5441972"/>
                <a:ext cx="222181" cy="174506"/>
              </a:xfrm>
              <a:prstGeom prst="leftArrow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5" name="Oval 24">
              <a:hlinkClick r:id="rId5" action="ppaction://hlinksldjump"/>
            </p:cNvPr>
            <p:cNvSpPr/>
            <p:nvPr/>
          </p:nvSpPr>
          <p:spPr>
            <a:xfrm>
              <a:off x="8476617" y="6190617"/>
              <a:ext cx="667383" cy="667383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AutoShape 4" descr="Большой театр — Википедия"/>
          <p:cNvSpPr>
            <a:spLocks noChangeAspect="1" noChangeArrowheads="1"/>
          </p:cNvSpPr>
          <p:nvPr/>
        </p:nvSpPr>
        <p:spPr bwMode="auto">
          <a:xfrm>
            <a:off x="346402" y="-8428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90" name="Picture 6" descr="Большой театр — Википед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854" y="2220685"/>
            <a:ext cx="2286241" cy="185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0" t="6239" r="13074" b="18277"/>
          <a:stretch/>
        </p:blipFill>
        <p:spPr bwMode="auto">
          <a:xfrm>
            <a:off x="395536" y="2254069"/>
            <a:ext cx="2478704" cy="182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ÐÐ°ÑÑÐ¸Ð½ÐºÐ¸ Ð¿Ð¾ Ð·Ð°Ð¿ÑÐ¾ÑÑ Ð²Ð°Ð²Ð¸Ð»Ð¾Ð²Ð°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0" t="16491" r="20729" b="15204"/>
          <a:stretch/>
        </p:blipFill>
        <p:spPr bwMode="auto">
          <a:xfrm flipH="1">
            <a:off x="5967285" y="2180368"/>
            <a:ext cx="2882990" cy="189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14" y="406845"/>
            <a:ext cx="1998447" cy="7191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890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feld 4"/>
          <p:cNvSpPr txBox="1">
            <a:spLocks noChangeArrowheads="1"/>
          </p:cNvSpPr>
          <p:nvPr/>
        </p:nvSpPr>
        <p:spPr bwMode="auto">
          <a:xfrm>
            <a:off x="10998200" y="-820738"/>
            <a:ext cx="18415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5613"/>
            <a:endParaRPr lang="bg-BG" sz="17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74754" name="Titel 3"/>
          <p:cNvSpPr>
            <a:spLocks noGrp="1"/>
          </p:cNvSpPr>
          <p:nvPr>
            <p:ph type="ctrTitle"/>
          </p:nvPr>
        </p:nvSpPr>
        <p:spPr>
          <a:xfrm>
            <a:off x="0" y="236538"/>
            <a:ext cx="9056688" cy="1500108"/>
          </a:xfrm>
        </p:spPr>
        <p:txBody>
          <a:bodyPr/>
          <a:lstStyle/>
          <a:p>
            <a:pPr eaLnBrk="1" hangingPunct="1">
              <a:defRPr/>
            </a:pP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>
                <a:solidFill>
                  <a:srgbClr val="FF9900"/>
                </a:solidFill>
              </a:rPr>
              <a:t> </a:t>
            </a:r>
            <a:r>
              <a:rPr lang="ru-RU" sz="2600" b="0" kern="1200" dirty="0">
                <a:solidFill>
                  <a:srgbClr val="FF820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pitchFamily="2" charset="-122"/>
                <a:cs typeface="+mn-cs"/>
              </a:rPr>
              <a:t>Моделирование</a:t>
            </a:r>
            <a:r>
              <a:rPr lang="de-DE" sz="2600" b="0" kern="1200" dirty="0">
                <a:solidFill>
                  <a:srgbClr val="FF820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pitchFamily="2" charset="-122"/>
                <a:cs typeface="+mn-cs"/>
              </a:rPr>
              <a:t/>
            </a:r>
            <a:br>
              <a:rPr lang="de-DE" sz="2600" b="0" kern="1200" dirty="0">
                <a:solidFill>
                  <a:srgbClr val="FF820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宋体" pitchFamily="2" charset="-122"/>
                <a:cs typeface="+mn-cs"/>
              </a:rPr>
            </a:br>
            <a:r>
              <a:rPr lang="de-AT" sz="1000" dirty="0" smtClean="0"/>
              <a:t/>
            </a:r>
            <a:br>
              <a:rPr lang="de-AT" sz="1000" dirty="0" smtClean="0"/>
            </a:br>
            <a:endParaRPr lang="de-AT" sz="2000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482600" y="1844675"/>
            <a:ext cx="74755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de-AT" sz="2000" dirty="0">
              <a:solidFill>
                <a:srgbClr val="FFFFFF">
                  <a:lumMod val="50000"/>
                </a:srgbClr>
              </a:solidFill>
              <a:latin typeface="Arial" pitchFamily="34" charset="0"/>
              <a:cs typeface="Arial" charset="0"/>
              <a:sym typeface="Wingdings" pitchFamily="2" charset="2"/>
            </a:endParaRPr>
          </a:p>
          <a:p>
            <a:pPr>
              <a:defRPr/>
            </a:pPr>
            <a:endParaRPr lang="de-AT" sz="2000" dirty="0">
              <a:solidFill>
                <a:srgbClr val="FFFFFF">
                  <a:lumMod val="50000"/>
                </a:srgbClr>
              </a:solidFill>
              <a:latin typeface="Arial" pitchFamily="34" charset="0"/>
              <a:cs typeface="Arial" charset="0"/>
              <a:sym typeface="Wingdings" pitchFamily="2" charset="2"/>
            </a:endParaRPr>
          </a:p>
        </p:txBody>
      </p:sp>
      <p:pic>
        <p:nvPicPr>
          <p:cNvPr id="17" name="Picture 8" descr="01_Weiche0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975" y="1630363"/>
            <a:ext cx="7134225" cy="511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4758" name="Textfeld 1"/>
          <p:cNvSpPr txBox="1">
            <a:spLocks noChangeArrowheads="1"/>
          </p:cNvSpPr>
          <p:nvPr/>
        </p:nvSpPr>
        <p:spPr bwMode="auto">
          <a:xfrm>
            <a:off x="4389438" y="5732463"/>
            <a:ext cx="3240087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cs typeface="Arial" charset="0"/>
              </a:rPr>
              <a:t>Метод конечных элементов </a:t>
            </a:r>
            <a:r>
              <a:rPr lang="de-AT" dirty="0" smtClean="0">
                <a:solidFill>
                  <a:srgbClr val="000000"/>
                </a:solidFill>
                <a:cs typeface="Arial" charset="0"/>
              </a:rPr>
              <a:t>(FEM</a:t>
            </a:r>
            <a:r>
              <a:rPr lang="de-AT" dirty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  <p:pic>
        <p:nvPicPr>
          <p:cNvPr id="8" name="Picture 3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0880" r="3695" b="8842"/>
          <a:stretch/>
        </p:blipFill>
        <p:spPr bwMode="auto">
          <a:xfrm>
            <a:off x="7128000" y="69598"/>
            <a:ext cx="2016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0510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468313" y="2060575"/>
          <a:ext cx="7775575" cy="100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6" name="Bitmap" r:id="rId3" imgW="7009524" imgH="676369" progId="PBrush">
                  <p:embed/>
                </p:oleObj>
              </mc:Choice>
              <mc:Fallback>
                <p:oleObj name="Bitmap" r:id="rId3" imgW="7009524" imgH="676369" progId="PBrush">
                  <p:embed/>
                  <p:pic>
                    <p:nvPicPr>
                      <p:cNvPr id="2765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060575"/>
                        <a:ext cx="7775575" cy="1008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1973" name="Text Box 5"/>
          <p:cNvSpPr txBox="1">
            <a:spLocks noChangeArrowheads="1"/>
          </p:cNvSpPr>
          <p:nvPr/>
        </p:nvSpPr>
        <p:spPr bwMode="auto">
          <a:xfrm>
            <a:off x="323850" y="3500438"/>
            <a:ext cx="1079500" cy="304800"/>
          </a:xfrm>
          <a:prstGeom prst="rect">
            <a:avLst/>
          </a:prstGeom>
          <a:solidFill>
            <a:srgbClr val="D3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 b="1" dirty="0"/>
              <a:t>  </a:t>
            </a:r>
            <a:r>
              <a:rPr lang="ru-RU" sz="1400" b="1" dirty="0" smtClean="0"/>
              <a:t>Тип</a:t>
            </a:r>
            <a:r>
              <a:rPr lang="de-DE" sz="1400" b="1" dirty="0" smtClean="0"/>
              <a:t> </a:t>
            </a:r>
            <a:r>
              <a:rPr lang="de-DE" sz="1400" b="1" dirty="0"/>
              <a:t>1</a:t>
            </a:r>
            <a:endParaRPr lang="de-DE" sz="800" b="1" dirty="0"/>
          </a:p>
        </p:txBody>
      </p:sp>
      <p:sp>
        <p:nvSpPr>
          <p:cNvPr id="211974" name="Text Box 6"/>
          <p:cNvSpPr txBox="1">
            <a:spLocks noChangeArrowheads="1"/>
          </p:cNvSpPr>
          <p:nvPr/>
        </p:nvSpPr>
        <p:spPr bwMode="auto">
          <a:xfrm>
            <a:off x="7308850" y="3573463"/>
            <a:ext cx="1079500" cy="304800"/>
          </a:xfrm>
          <a:prstGeom prst="rect">
            <a:avLst/>
          </a:prstGeom>
          <a:solidFill>
            <a:srgbClr val="D3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 b="1" dirty="0"/>
              <a:t>   </a:t>
            </a:r>
            <a:r>
              <a:rPr lang="ru-RU" sz="1400" b="1" dirty="0" smtClean="0"/>
              <a:t>Тип</a:t>
            </a:r>
            <a:r>
              <a:rPr lang="de-DE" sz="1400" b="1" dirty="0" smtClean="0"/>
              <a:t> </a:t>
            </a:r>
            <a:r>
              <a:rPr lang="de-DE" sz="1400" b="1" dirty="0"/>
              <a:t>1</a:t>
            </a:r>
          </a:p>
        </p:txBody>
      </p:sp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1763713" y="3860800"/>
            <a:ext cx="1079500" cy="304800"/>
          </a:xfrm>
          <a:prstGeom prst="rect">
            <a:avLst/>
          </a:prstGeom>
          <a:solidFill>
            <a:srgbClr val="E8F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 b="1" dirty="0"/>
              <a:t>   </a:t>
            </a:r>
            <a:r>
              <a:rPr lang="ru-RU" sz="1400" b="1" dirty="0" smtClean="0"/>
              <a:t>Тип</a:t>
            </a:r>
            <a:r>
              <a:rPr lang="de-DE" sz="1400" b="1" dirty="0" smtClean="0"/>
              <a:t> </a:t>
            </a:r>
            <a:r>
              <a:rPr lang="de-DE" sz="1400" b="1" dirty="0"/>
              <a:t>2</a:t>
            </a:r>
          </a:p>
        </p:txBody>
      </p:sp>
      <p:sp>
        <p:nvSpPr>
          <p:cNvPr id="211976" name="Text Box 8"/>
          <p:cNvSpPr txBox="1">
            <a:spLocks noChangeArrowheads="1"/>
          </p:cNvSpPr>
          <p:nvPr/>
        </p:nvSpPr>
        <p:spPr bwMode="auto">
          <a:xfrm>
            <a:off x="3779838" y="4652963"/>
            <a:ext cx="1079500" cy="304800"/>
          </a:xfrm>
          <a:prstGeom prst="rect">
            <a:avLst/>
          </a:prstGeom>
          <a:solidFill>
            <a:srgbClr val="FF3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 b="1" dirty="0"/>
              <a:t>   </a:t>
            </a:r>
            <a:r>
              <a:rPr lang="ru-RU" sz="1400" b="1" dirty="0" smtClean="0"/>
              <a:t>Тип</a:t>
            </a:r>
            <a:r>
              <a:rPr lang="de-DE" sz="1400" b="1" dirty="0" smtClean="0"/>
              <a:t>3</a:t>
            </a:r>
            <a:endParaRPr lang="de-DE" sz="1400" b="1" dirty="0"/>
          </a:p>
        </p:txBody>
      </p:sp>
      <p:sp>
        <p:nvSpPr>
          <p:cNvPr id="211977" name="Text Box 9"/>
          <p:cNvSpPr txBox="1">
            <a:spLocks noChangeArrowheads="1"/>
          </p:cNvSpPr>
          <p:nvPr/>
        </p:nvSpPr>
        <p:spPr bwMode="auto">
          <a:xfrm>
            <a:off x="5795963" y="4652963"/>
            <a:ext cx="1079500" cy="304800"/>
          </a:xfrm>
          <a:prstGeom prst="rect">
            <a:avLst/>
          </a:prstGeom>
          <a:solidFill>
            <a:srgbClr val="FF3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1400" b="1" dirty="0"/>
              <a:t>  </a:t>
            </a:r>
            <a:r>
              <a:rPr lang="ru-RU" sz="1400" b="1" dirty="0" smtClean="0"/>
              <a:t>Тип</a:t>
            </a:r>
            <a:r>
              <a:rPr lang="de-DE" sz="1400" b="1" dirty="0" smtClean="0"/>
              <a:t> </a:t>
            </a:r>
            <a:r>
              <a:rPr lang="de-DE" sz="1400" b="1" dirty="0"/>
              <a:t>3</a:t>
            </a:r>
            <a:endParaRPr lang="de-DE" sz="800" dirty="0"/>
          </a:p>
        </p:txBody>
      </p:sp>
      <p:sp>
        <p:nvSpPr>
          <p:cNvPr id="211978" name="Text Box 10"/>
          <p:cNvSpPr txBox="1">
            <a:spLocks noChangeArrowheads="1"/>
          </p:cNvSpPr>
          <p:nvPr/>
        </p:nvSpPr>
        <p:spPr bwMode="auto">
          <a:xfrm>
            <a:off x="5940425" y="4292600"/>
            <a:ext cx="1008063" cy="304800"/>
          </a:xfrm>
          <a:prstGeom prst="rect">
            <a:avLst/>
          </a:prstGeom>
          <a:gradFill rotWithShape="1">
            <a:gsLst>
              <a:gs pos="0">
                <a:srgbClr val="3366FF"/>
              </a:gs>
              <a:gs pos="50000">
                <a:srgbClr val="BACBFF"/>
              </a:gs>
              <a:gs pos="100000">
                <a:srgbClr val="3366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 b="1" dirty="0"/>
              <a:t>  </a:t>
            </a:r>
            <a:r>
              <a:rPr lang="ru-RU" sz="1400" b="1" dirty="0" smtClean="0"/>
              <a:t>Тип</a:t>
            </a:r>
            <a:r>
              <a:rPr lang="de-DE" sz="1400" b="1" dirty="0" smtClean="0"/>
              <a:t> </a:t>
            </a:r>
            <a:r>
              <a:rPr lang="de-DE" sz="1400" b="1" dirty="0"/>
              <a:t>5</a:t>
            </a:r>
          </a:p>
        </p:txBody>
      </p:sp>
      <p:sp>
        <p:nvSpPr>
          <p:cNvPr id="27657" name="Line 11"/>
          <p:cNvSpPr>
            <a:spLocks noChangeShapeType="1"/>
          </p:cNvSpPr>
          <p:nvPr/>
        </p:nvSpPr>
        <p:spPr bwMode="auto">
          <a:xfrm>
            <a:off x="1403350" y="2133600"/>
            <a:ext cx="0" cy="38877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8" name="Line 12"/>
          <p:cNvSpPr>
            <a:spLocks noChangeShapeType="1"/>
          </p:cNvSpPr>
          <p:nvPr/>
        </p:nvSpPr>
        <p:spPr bwMode="auto">
          <a:xfrm>
            <a:off x="3203575" y="2133600"/>
            <a:ext cx="0" cy="38877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9" name="Line 13"/>
          <p:cNvSpPr>
            <a:spLocks noChangeShapeType="1"/>
          </p:cNvSpPr>
          <p:nvPr/>
        </p:nvSpPr>
        <p:spPr bwMode="auto">
          <a:xfrm>
            <a:off x="5076825" y="2133600"/>
            <a:ext cx="0" cy="3959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60" name="Line 14"/>
          <p:cNvSpPr>
            <a:spLocks noChangeShapeType="1"/>
          </p:cNvSpPr>
          <p:nvPr/>
        </p:nvSpPr>
        <p:spPr bwMode="auto">
          <a:xfrm>
            <a:off x="5795963" y="2133600"/>
            <a:ext cx="0" cy="3959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61" name="Line 15"/>
          <p:cNvSpPr>
            <a:spLocks noChangeShapeType="1"/>
          </p:cNvSpPr>
          <p:nvPr/>
        </p:nvSpPr>
        <p:spPr bwMode="auto">
          <a:xfrm>
            <a:off x="6948488" y="2133600"/>
            <a:ext cx="0" cy="3959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62" name="Line 16"/>
          <p:cNvSpPr>
            <a:spLocks noChangeShapeType="1"/>
          </p:cNvSpPr>
          <p:nvPr/>
        </p:nvSpPr>
        <p:spPr bwMode="auto">
          <a:xfrm>
            <a:off x="7308850" y="2133600"/>
            <a:ext cx="0" cy="3959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1985" name="Text Box 17"/>
          <p:cNvSpPr txBox="1">
            <a:spLocks noChangeArrowheads="1"/>
          </p:cNvSpPr>
          <p:nvPr/>
        </p:nvSpPr>
        <p:spPr bwMode="auto">
          <a:xfrm>
            <a:off x="4859338" y="5013325"/>
            <a:ext cx="1079500" cy="304800"/>
          </a:xfrm>
          <a:prstGeom prst="rect">
            <a:avLst/>
          </a:prstGeom>
          <a:solidFill>
            <a:srgbClr val="B7F8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 b="1" dirty="0"/>
              <a:t>   </a:t>
            </a:r>
            <a:r>
              <a:rPr lang="ru-RU" sz="1400" b="1" dirty="0" smtClean="0"/>
              <a:t>Тип</a:t>
            </a:r>
            <a:r>
              <a:rPr lang="de-DE" sz="1400" b="1" dirty="0" smtClean="0"/>
              <a:t> </a:t>
            </a:r>
            <a:r>
              <a:rPr lang="de-DE" sz="1400" b="1" dirty="0"/>
              <a:t>4</a:t>
            </a:r>
          </a:p>
        </p:txBody>
      </p:sp>
      <p:sp>
        <p:nvSpPr>
          <p:cNvPr id="211986" name="Text Box 18"/>
          <p:cNvSpPr txBox="1">
            <a:spLocks noChangeArrowheads="1"/>
          </p:cNvSpPr>
          <p:nvPr/>
        </p:nvSpPr>
        <p:spPr bwMode="auto">
          <a:xfrm>
            <a:off x="6588125" y="3933825"/>
            <a:ext cx="1079500" cy="304800"/>
          </a:xfrm>
          <a:prstGeom prst="rect">
            <a:avLst/>
          </a:prstGeom>
          <a:solidFill>
            <a:srgbClr val="E8FB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sz="1400" b="1" dirty="0"/>
              <a:t>   </a:t>
            </a:r>
            <a:r>
              <a:rPr lang="ru-RU" sz="1400" b="1" dirty="0" smtClean="0"/>
              <a:t>Тип</a:t>
            </a:r>
            <a:r>
              <a:rPr lang="de-DE" sz="1400" b="1" dirty="0" smtClean="0"/>
              <a:t> </a:t>
            </a:r>
            <a:r>
              <a:rPr lang="de-DE" sz="1400" b="1" dirty="0"/>
              <a:t>2</a:t>
            </a:r>
          </a:p>
        </p:txBody>
      </p:sp>
      <p:sp>
        <p:nvSpPr>
          <p:cNvPr id="27665" name="Rectangle 19"/>
          <p:cNvSpPr>
            <a:spLocks noChangeArrowheads="1"/>
          </p:cNvSpPr>
          <p:nvPr/>
        </p:nvSpPr>
        <p:spPr bwMode="auto">
          <a:xfrm>
            <a:off x="7451725" y="1341438"/>
            <a:ext cx="1152525" cy="719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7666" name="Rectangle 20"/>
          <p:cNvSpPr>
            <a:spLocks noChangeArrowheads="1"/>
          </p:cNvSpPr>
          <p:nvPr/>
        </p:nvSpPr>
        <p:spPr bwMode="auto">
          <a:xfrm>
            <a:off x="8243888" y="1268413"/>
            <a:ext cx="900112" cy="1223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12000" name="Text Box 32"/>
          <p:cNvSpPr txBox="1">
            <a:spLocks noChangeArrowheads="1"/>
          </p:cNvSpPr>
          <p:nvPr/>
        </p:nvSpPr>
        <p:spPr bwMode="auto">
          <a:xfrm>
            <a:off x="539750" y="6021388"/>
            <a:ext cx="33829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dirty="0"/>
              <a:t>C= 0.30 </a:t>
            </a:r>
            <a:r>
              <a:rPr lang="ru-RU" dirty="0" smtClean="0"/>
              <a:t>Н</a:t>
            </a:r>
            <a:r>
              <a:rPr lang="de-DE" dirty="0" smtClean="0"/>
              <a:t>/</a:t>
            </a:r>
            <a:r>
              <a:rPr lang="ru-RU" dirty="0" smtClean="0"/>
              <a:t>мм</a:t>
            </a:r>
            <a:r>
              <a:rPr lang="de-DE" dirty="0" smtClean="0"/>
              <a:t>³ </a:t>
            </a:r>
            <a:r>
              <a:rPr lang="de-DE" dirty="0"/>
              <a:t>- 0.13 </a:t>
            </a:r>
            <a:r>
              <a:rPr lang="ru-RU" dirty="0" smtClean="0"/>
              <a:t>Н</a:t>
            </a:r>
            <a:r>
              <a:rPr lang="de-DE" dirty="0" smtClean="0"/>
              <a:t>/</a:t>
            </a:r>
            <a:r>
              <a:rPr lang="ru-RU" dirty="0" smtClean="0"/>
              <a:t>мм</a:t>
            </a:r>
            <a:r>
              <a:rPr lang="de-DE" dirty="0" smtClean="0"/>
              <a:t>³</a:t>
            </a:r>
            <a:endParaRPr lang="de-DE" dirty="0"/>
          </a:p>
        </p:txBody>
      </p:sp>
      <p:sp>
        <p:nvSpPr>
          <p:cNvPr id="178197" name="Rectangle 21"/>
          <p:cNvSpPr>
            <a:spLocks noChangeArrowheads="1"/>
          </p:cNvSpPr>
          <p:nvPr/>
        </p:nvSpPr>
        <p:spPr bwMode="auto">
          <a:xfrm>
            <a:off x="827088" y="476250"/>
            <a:ext cx="5257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600" dirty="0" smtClean="0">
                <a:solidFill>
                  <a:srgbClr val="FF820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Моделирование</a:t>
            </a:r>
            <a:endParaRPr lang="de-DE" sz="2600" dirty="0">
              <a:solidFill>
                <a:srgbClr val="FF8201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</p:txBody>
      </p:sp>
      <p:sp>
        <p:nvSpPr>
          <p:cNvPr id="27669" name="Text Box 73"/>
          <p:cNvSpPr txBox="1">
            <a:spLocks noChangeArrowheads="1"/>
          </p:cNvSpPr>
          <p:nvPr/>
        </p:nvSpPr>
        <p:spPr bwMode="auto">
          <a:xfrm>
            <a:off x="323851" y="1068573"/>
            <a:ext cx="8280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buClr>
                <a:srgbClr val="FF9900"/>
              </a:buClr>
            </a:pPr>
            <a:r>
              <a:rPr lang="ru-RU" dirty="0" smtClean="0">
                <a:solidFill>
                  <a:schemeClr val="bg2"/>
                </a:solidFill>
                <a:cs typeface="Arial" charset="0"/>
              </a:rPr>
              <a:t>Решение </a:t>
            </a:r>
            <a:r>
              <a:rPr lang="de-DE" dirty="0" smtClean="0">
                <a:solidFill>
                  <a:schemeClr val="bg2"/>
                </a:solidFill>
                <a:cs typeface="Arial" charset="0"/>
                <a:sym typeface="Wingdings" pitchFamily="2" charset="2"/>
              </a:rPr>
              <a:t> </a:t>
            </a:r>
            <a:r>
              <a:rPr lang="ru-RU" dirty="0" err="1" smtClean="0">
                <a:solidFill>
                  <a:schemeClr val="bg2"/>
                </a:solidFill>
                <a:cs typeface="Arial" charset="0"/>
              </a:rPr>
              <a:t>Подшпальные</a:t>
            </a:r>
            <a:r>
              <a:rPr lang="ru-RU" dirty="0" smtClean="0">
                <a:solidFill>
                  <a:schemeClr val="bg2"/>
                </a:solidFill>
                <a:cs typeface="Arial" charset="0"/>
              </a:rPr>
              <a:t> прокладки (ПШП)</a:t>
            </a:r>
            <a:endParaRPr lang="de-DE" dirty="0">
              <a:solidFill>
                <a:schemeClr val="bg2"/>
              </a:solidFill>
              <a:cs typeface="Arial" charset="0"/>
            </a:endParaRPr>
          </a:p>
        </p:txBody>
      </p:sp>
      <p:pic>
        <p:nvPicPr>
          <p:cNvPr id="23" name="Picture 3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0880" r="3695" b="8842"/>
          <a:stretch/>
        </p:blipFill>
        <p:spPr bwMode="auto">
          <a:xfrm>
            <a:off x="7019987" y="55464"/>
            <a:ext cx="2016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62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1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1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12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3" grpId="0" animBg="1"/>
      <p:bldP spid="211974" grpId="0" animBg="1"/>
      <p:bldP spid="211975" grpId="0" animBg="1"/>
      <p:bldP spid="211976" grpId="0" animBg="1"/>
      <p:bldP spid="211977" grpId="0" animBg="1"/>
      <p:bldP spid="211978" grpId="0" animBg="1"/>
      <p:bldP spid="211985" grpId="0" animBg="1"/>
      <p:bldP spid="211986" grpId="0" animBg="1"/>
      <p:bldP spid="21200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4"/>
          <p:cNvGraphicFramePr>
            <a:graphicFrameLocks noGrp="1" noChangeAspect="1"/>
          </p:cNvGraphicFramePr>
          <p:nvPr>
            <p:ph sz="half" idx="1"/>
          </p:nvPr>
        </p:nvGraphicFramePr>
        <p:xfrm>
          <a:off x="827088" y="2060575"/>
          <a:ext cx="7273925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4" name="Bitmap" r:id="rId4" imgW="7009524" imgH="676369" progId="PBrush">
                  <p:embed/>
                </p:oleObj>
              </mc:Choice>
              <mc:Fallback>
                <p:oleObj name="Bitmap" r:id="rId4" imgW="7009524" imgH="676369" progId="PBrush">
                  <p:embed/>
                  <p:pic>
                    <p:nvPicPr>
                      <p:cNvPr id="28674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2060575"/>
                        <a:ext cx="7273925" cy="863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7451725" y="1341438"/>
            <a:ext cx="1152525" cy="719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8101013" y="1341438"/>
            <a:ext cx="1042987" cy="1223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28677" name="Line 7"/>
          <p:cNvSpPr>
            <a:spLocks noChangeShapeType="1"/>
          </p:cNvSpPr>
          <p:nvPr/>
        </p:nvSpPr>
        <p:spPr bwMode="auto">
          <a:xfrm>
            <a:off x="323850" y="2349500"/>
            <a:ext cx="8135938" cy="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aphicFrame>
        <p:nvGraphicFramePr>
          <p:cNvPr id="28678" name="Object 10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3284538"/>
          <a:ext cx="8316913" cy="316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5" name="Bitmap" r:id="rId6" imgW="5087060" imgH="2362530" progId="PBrush">
                  <p:embed/>
                </p:oleObj>
              </mc:Choice>
              <mc:Fallback>
                <p:oleObj name="Bitmap" r:id="rId6" imgW="5087060" imgH="2362530" progId="PBrush">
                  <p:embed/>
                  <p:pic>
                    <p:nvPicPr>
                      <p:cNvPr id="28678" name="Object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84538"/>
                        <a:ext cx="8316913" cy="316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0" name="Line 12"/>
          <p:cNvSpPr>
            <a:spLocks noChangeShapeType="1"/>
          </p:cNvSpPr>
          <p:nvPr/>
        </p:nvSpPr>
        <p:spPr bwMode="auto">
          <a:xfrm>
            <a:off x="1763713" y="2133600"/>
            <a:ext cx="0" cy="41751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81" name="Line 13"/>
          <p:cNvSpPr>
            <a:spLocks noChangeShapeType="1"/>
          </p:cNvSpPr>
          <p:nvPr/>
        </p:nvSpPr>
        <p:spPr bwMode="auto">
          <a:xfrm>
            <a:off x="3419475" y="2133600"/>
            <a:ext cx="0" cy="41751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82" name="Line 14"/>
          <p:cNvSpPr>
            <a:spLocks noChangeShapeType="1"/>
          </p:cNvSpPr>
          <p:nvPr/>
        </p:nvSpPr>
        <p:spPr bwMode="auto">
          <a:xfrm>
            <a:off x="5219700" y="2133600"/>
            <a:ext cx="0" cy="41751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83" name="Line 15"/>
          <p:cNvSpPr>
            <a:spLocks noChangeShapeType="1"/>
          </p:cNvSpPr>
          <p:nvPr/>
        </p:nvSpPr>
        <p:spPr bwMode="auto">
          <a:xfrm>
            <a:off x="5867400" y="2133600"/>
            <a:ext cx="0" cy="41751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84" name="Line 16"/>
          <p:cNvSpPr>
            <a:spLocks noChangeShapeType="1"/>
          </p:cNvSpPr>
          <p:nvPr/>
        </p:nvSpPr>
        <p:spPr bwMode="auto">
          <a:xfrm>
            <a:off x="6877050" y="2133600"/>
            <a:ext cx="0" cy="41751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85" name="Line 17"/>
          <p:cNvSpPr>
            <a:spLocks noChangeShapeType="1"/>
          </p:cNvSpPr>
          <p:nvPr/>
        </p:nvSpPr>
        <p:spPr bwMode="auto">
          <a:xfrm>
            <a:off x="7235825" y="2133600"/>
            <a:ext cx="0" cy="41751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86" name="Text Box 18"/>
          <p:cNvSpPr txBox="1">
            <a:spLocks noChangeArrowheads="1"/>
          </p:cNvSpPr>
          <p:nvPr/>
        </p:nvSpPr>
        <p:spPr bwMode="auto">
          <a:xfrm>
            <a:off x="6507162" y="5516563"/>
            <a:ext cx="2313310" cy="36933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п</a:t>
            </a:r>
            <a:r>
              <a:rPr lang="ru-RU" dirty="0" smtClean="0">
                <a:solidFill>
                  <a:schemeClr val="bg1"/>
                </a:solidFill>
              </a:rPr>
              <a:t>осле оптимизации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8688" name="Text Box 28"/>
          <p:cNvSpPr txBox="1">
            <a:spLocks noChangeArrowheads="1"/>
          </p:cNvSpPr>
          <p:nvPr/>
        </p:nvSpPr>
        <p:spPr bwMode="auto">
          <a:xfrm>
            <a:off x="6877050" y="4652963"/>
            <a:ext cx="909638" cy="3667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</a:rPr>
              <a:t>до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8689" name="Rectangle 21"/>
          <p:cNvSpPr>
            <a:spLocks noChangeArrowheads="1"/>
          </p:cNvSpPr>
          <p:nvPr/>
        </p:nvSpPr>
        <p:spPr bwMode="auto">
          <a:xfrm>
            <a:off x="785813" y="1285875"/>
            <a:ext cx="5257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ru-RU" sz="1600" dirty="0" smtClean="0">
                <a:solidFill>
                  <a:schemeClr val="bg2"/>
                </a:solidFill>
                <a:cs typeface="Arial" charset="0"/>
              </a:rPr>
              <a:t>Результаты оптимизации</a:t>
            </a:r>
            <a:endParaRPr lang="de-DE" sz="1600" dirty="0">
              <a:solidFill>
                <a:schemeClr val="bg2"/>
              </a:solidFill>
              <a:cs typeface="Arial" charset="0"/>
            </a:endParaRP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831408" y="496329"/>
            <a:ext cx="5257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600" dirty="0" smtClean="0">
                <a:solidFill>
                  <a:srgbClr val="FF820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Моделирование</a:t>
            </a:r>
            <a:endParaRPr lang="de-DE" sz="2600" dirty="0">
              <a:solidFill>
                <a:srgbClr val="FF8201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</p:txBody>
      </p:sp>
      <p:sp>
        <p:nvSpPr>
          <p:cNvPr id="28691" name="Textfeld 1"/>
          <p:cNvSpPr txBox="1">
            <a:spLocks noChangeArrowheads="1"/>
          </p:cNvSpPr>
          <p:nvPr/>
        </p:nvSpPr>
        <p:spPr bwMode="auto">
          <a:xfrm rot="16200000">
            <a:off x="-880269" y="4786899"/>
            <a:ext cx="2130425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600" dirty="0" smtClean="0"/>
              <a:t>прогиб рельса</a:t>
            </a:r>
            <a:r>
              <a:rPr lang="de-AT" sz="1600" dirty="0" smtClean="0"/>
              <a:t>[</a:t>
            </a:r>
            <a:r>
              <a:rPr lang="ru-RU" sz="1600" dirty="0" smtClean="0"/>
              <a:t>мм</a:t>
            </a:r>
            <a:r>
              <a:rPr lang="de-AT" sz="1600" dirty="0" smtClean="0"/>
              <a:t>]</a:t>
            </a:r>
            <a:endParaRPr lang="de-AT" sz="1600" dirty="0"/>
          </a:p>
        </p:txBody>
      </p:sp>
      <p:pic>
        <p:nvPicPr>
          <p:cNvPr id="20" name="Picture 3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0880" r="3695" b="8842"/>
          <a:stretch/>
        </p:blipFill>
        <p:spPr bwMode="auto">
          <a:xfrm>
            <a:off x="6895422" y="119899"/>
            <a:ext cx="2016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736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914" name="AutoShape 5"/>
          <p:cNvCxnSpPr>
            <a:cxnSpLocks noChangeShapeType="1"/>
          </p:cNvCxnSpPr>
          <p:nvPr/>
        </p:nvCxnSpPr>
        <p:spPr bwMode="auto">
          <a:xfrm>
            <a:off x="0" y="1189038"/>
            <a:ext cx="9144000" cy="0"/>
          </a:xfrm>
          <a:prstGeom prst="straightConnector1">
            <a:avLst/>
          </a:prstGeom>
          <a:noFill/>
          <a:ln w="6350">
            <a:solidFill>
              <a:srgbClr val="89898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07" name="Rectangle 7"/>
          <p:cNvSpPr>
            <a:spLocks noChangeArrowheads="1"/>
          </p:cNvSpPr>
          <p:nvPr/>
        </p:nvSpPr>
        <p:spPr bwMode="auto">
          <a:xfrm>
            <a:off x="468313" y="476250"/>
            <a:ext cx="46085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600" dirty="0" smtClean="0">
                <a:solidFill>
                  <a:srgbClr val="FF820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Примеры</a:t>
            </a:r>
            <a:endParaRPr lang="de-DE" sz="2600" dirty="0">
              <a:solidFill>
                <a:srgbClr val="FF8201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</p:txBody>
      </p:sp>
      <p:sp>
        <p:nvSpPr>
          <p:cNvPr id="38917" name="Rectangle 6"/>
          <p:cNvSpPr>
            <a:spLocks noChangeArrowheads="1"/>
          </p:cNvSpPr>
          <p:nvPr/>
        </p:nvSpPr>
        <p:spPr bwMode="auto">
          <a:xfrm>
            <a:off x="468313" y="1341438"/>
            <a:ext cx="77406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ru-RU" sz="1600" dirty="0" smtClean="0">
                <a:solidFill>
                  <a:schemeClr val="bg2"/>
                </a:solidFill>
                <a:cs typeface="Arial" charset="0"/>
              </a:rPr>
              <a:t>Стрелки в Нью-Йорке </a:t>
            </a:r>
            <a:r>
              <a:rPr lang="de-DE" sz="1600" dirty="0" smtClean="0">
                <a:solidFill>
                  <a:schemeClr val="bg2"/>
                </a:solidFill>
                <a:cs typeface="Arial" charset="0"/>
              </a:rPr>
              <a:t>(NYCT</a:t>
            </a:r>
            <a:r>
              <a:rPr lang="de-DE" sz="1600" dirty="0">
                <a:solidFill>
                  <a:schemeClr val="bg2"/>
                </a:solidFill>
                <a:cs typeface="Arial" charset="0"/>
              </a:rPr>
              <a:t>) </a:t>
            </a: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de-DE" dirty="0">
                <a:solidFill>
                  <a:schemeClr val="bg2"/>
                </a:solidFill>
                <a:cs typeface="Arial" charset="0"/>
                <a:sym typeface="Wingdings" pitchFamily="2" charset="2"/>
              </a:rPr>
              <a:t>				(</a:t>
            </a:r>
            <a:r>
              <a:rPr lang="de-DE" dirty="0">
                <a:solidFill>
                  <a:schemeClr val="bg2"/>
                </a:solidFill>
                <a:cs typeface="Arial" charset="0"/>
              </a:rPr>
              <a:t> </a:t>
            </a:r>
            <a:r>
              <a:rPr lang="ru-RU" dirty="0" smtClean="0">
                <a:solidFill>
                  <a:schemeClr val="bg2"/>
                </a:solidFill>
                <a:cs typeface="Arial" charset="0"/>
              </a:rPr>
              <a:t>ПШП</a:t>
            </a:r>
            <a:r>
              <a:rPr lang="de-DE" dirty="0" smtClean="0">
                <a:solidFill>
                  <a:schemeClr val="bg2"/>
                </a:solidFill>
                <a:cs typeface="Arial" charset="0"/>
              </a:rPr>
              <a:t>)</a:t>
            </a:r>
            <a:endParaRPr lang="el-GR" dirty="0">
              <a:solidFill>
                <a:schemeClr val="bg2"/>
              </a:solidFill>
              <a:cs typeface="Arial" charset="0"/>
            </a:endParaRPr>
          </a:p>
        </p:txBody>
      </p:sp>
      <p:pic>
        <p:nvPicPr>
          <p:cNvPr id="2867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2071688"/>
            <a:ext cx="49625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9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3857625"/>
            <a:ext cx="230028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941888"/>
            <a:ext cx="2808287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Rectangle 15"/>
          <p:cNvSpPr>
            <a:spLocks noChangeArrowheads="1"/>
          </p:cNvSpPr>
          <p:nvPr/>
        </p:nvSpPr>
        <p:spPr bwMode="auto">
          <a:xfrm>
            <a:off x="2195513" y="5013325"/>
            <a:ext cx="571500" cy="1485900"/>
          </a:xfrm>
          <a:prstGeom prst="rect">
            <a:avLst/>
          </a:prstGeom>
          <a:noFill/>
          <a:ln w="15875">
            <a:solidFill>
              <a:srgbClr val="FF0000"/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8922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357688"/>
            <a:ext cx="295592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/>
          <p:cNvPicPr>
            <a:picLocks noChangeAspect="1" noChangeArrowheads="1"/>
          </p:cNvPicPr>
          <p:nvPr/>
        </p:nvPicPr>
        <p:blipFill>
          <a:blip r:embed="rId6" cstate="print">
            <a:lum bright="30000" contrast="40000"/>
          </a:blip>
          <a:srcRect/>
          <a:stretch>
            <a:fillRect/>
          </a:stretch>
        </p:blipFill>
        <p:spPr bwMode="auto">
          <a:xfrm>
            <a:off x="5786438" y="1428750"/>
            <a:ext cx="2860675" cy="2643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63" y="1749425"/>
            <a:ext cx="936104" cy="553908"/>
          </a:xfrm>
          <a:prstGeom prst="rect">
            <a:avLst/>
          </a:prstGeom>
        </p:spPr>
      </p:pic>
      <p:pic>
        <p:nvPicPr>
          <p:cNvPr id="13" name="Picture 3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0880" r="3695" b="8842"/>
          <a:stretch/>
        </p:blipFill>
        <p:spPr bwMode="auto">
          <a:xfrm>
            <a:off x="6948264" y="136125"/>
            <a:ext cx="2016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8763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1857375"/>
            <a:ext cx="6551613" cy="140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714612" y="4286256"/>
            <a:ext cx="1285875" cy="582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3571875"/>
            <a:ext cx="18129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Oval 7"/>
          <p:cNvSpPr>
            <a:spLocks noChangeArrowheads="1"/>
          </p:cNvSpPr>
          <p:nvPr/>
        </p:nvSpPr>
        <p:spPr bwMode="auto">
          <a:xfrm>
            <a:off x="2938463" y="2390775"/>
            <a:ext cx="792162" cy="3603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39942" name="Oval 8"/>
          <p:cNvSpPr>
            <a:spLocks noChangeArrowheads="1"/>
          </p:cNvSpPr>
          <p:nvPr/>
        </p:nvSpPr>
        <p:spPr bwMode="auto">
          <a:xfrm>
            <a:off x="3714750" y="2238375"/>
            <a:ext cx="935038" cy="3603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de-AT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68313" y="476250"/>
            <a:ext cx="46085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ru-RU" sz="2600" dirty="0" smtClean="0">
                <a:solidFill>
                  <a:srgbClr val="FF820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宋体" pitchFamily="2" charset="-122"/>
              </a:rPr>
              <a:t>Примеры</a:t>
            </a:r>
            <a:endParaRPr lang="de-DE" sz="2600" dirty="0">
              <a:solidFill>
                <a:srgbClr val="FF8201"/>
              </a:solidFill>
              <a:effectLst>
                <a:outerShdw blurRad="38100" dist="38100" dir="2700000" algn="tl">
                  <a:srgbClr val="C0C0C0"/>
                </a:outerShdw>
              </a:effectLst>
              <a:ea typeface="宋体" pitchFamily="2" charset="-122"/>
            </a:endParaRPr>
          </a:p>
        </p:txBody>
      </p:sp>
      <p:sp>
        <p:nvSpPr>
          <p:cNvPr id="39944" name="Rectangle 6"/>
          <p:cNvSpPr>
            <a:spLocks noChangeArrowheads="1"/>
          </p:cNvSpPr>
          <p:nvPr/>
        </p:nvSpPr>
        <p:spPr bwMode="auto">
          <a:xfrm>
            <a:off x="468313" y="1341438"/>
            <a:ext cx="77406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ru-RU" sz="1600" dirty="0" smtClean="0">
                <a:solidFill>
                  <a:schemeClr val="bg2"/>
                </a:solidFill>
                <a:cs typeface="Arial" charset="0"/>
              </a:rPr>
              <a:t>Ассиметричный стрелочный переход в Лондоне</a:t>
            </a:r>
            <a:r>
              <a:rPr lang="de-DE" sz="1600" dirty="0" smtClean="0">
                <a:solidFill>
                  <a:schemeClr val="bg2"/>
                </a:solidFill>
                <a:cs typeface="Arial" charset="0"/>
              </a:rPr>
              <a:t> </a:t>
            </a:r>
            <a:r>
              <a:rPr lang="de-DE" sz="1600" dirty="0">
                <a:solidFill>
                  <a:schemeClr val="bg2"/>
                </a:solidFill>
                <a:cs typeface="Arial" charset="0"/>
                <a:sym typeface="Wingdings" pitchFamily="2" charset="2"/>
              </a:rPr>
              <a:t></a:t>
            </a:r>
            <a:r>
              <a:rPr lang="de-DE" sz="1600" dirty="0">
                <a:solidFill>
                  <a:schemeClr val="bg2"/>
                </a:solidFill>
                <a:cs typeface="Arial" charset="0"/>
              </a:rPr>
              <a:t> </a:t>
            </a:r>
            <a:r>
              <a:rPr lang="ru-RU" sz="1600" dirty="0" smtClean="0">
                <a:solidFill>
                  <a:schemeClr val="bg2"/>
                </a:solidFill>
                <a:cs typeface="Arial" charset="0"/>
              </a:rPr>
              <a:t>НШП</a:t>
            </a:r>
            <a:endParaRPr lang="el-GR" sz="1600" dirty="0">
              <a:solidFill>
                <a:schemeClr val="bg2"/>
              </a:solidFill>
              <a:cs typeface="Arial" charset="0"/>
            </a:endParaRPr>
          </a:p>
        </p:txBody>
      </p:sp>
      <p:pic>
        <p:nvPicPr>
          <p:cNvPr id="2970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88" y="3857625"/>
            <a:ext cx="2009775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6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5072063"/>
            <a:ext cx="2214562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/>
          <p:cNvPicPr>
            <a:picLocks noChangeAspect="1" noChangeArrowheads="1"/>
          </p:cNvPicPr>
          <p:nvPr/>
        </p:nvPicPr>
        <p:blipFill>
          <a:blip r:embed="rId8" cstate="print">
            <a:lum bright="10000" contrast="30000"/>
          </a:blip>
          <a:srcRect/>
          <a:stretch>
            <a:fillRect/>
          </a:stretch>
        </p:blipFill>
        <p:spPr bwMode="auto">
          <a:xfrm>
            <a:off x="285750" y="3929063"/>
            <a:ext cx="2379663" cy="221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9245" y="1314314"/>
            <a:ext cx="1519436" cy="870222"/>
          </a:xfrm>
          <a:prstGeom prst="rect">
            <a:avLst/>
          </a:prstGeom>
        </p:spPr>
      </p:pic>
      <p:pic>
        <p:nvPicPr>
          <p:cNvPr id="14" name="Picture 3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0880" r="3695" b="8842"/>
          <a:stretch/>
        </p:blipFill>
        <p:spPr bwMode="auto">
          <a:xfrm>
            <a:off x="6921105" y="97838"/>
            <a:ext cx="2016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69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Seit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5588" cy="686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train_swiss_02_300dpi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0482" y="3112090"/>
            <a:ext cx="4824536" cy="2914971"/>
          </a:xfrm>
          <a:prstGeom prst="ellipse">
            <a:avLst/>
          </a:prstGeom>
          <a:ln>
            <a:noFill/>
          </a:ln>
          <a:effectLst>
            <a:glow rad="127000">
              <a:srgbClr val="FFFFFF">
                <a:alpha val="13000"/>
              </a:srgb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449287" y="776933"/>
            <a:ext cx="6408713" cy="284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solidFill>
                  <a:srgbClr val="FFFFFF">
                    <a:lumMod val="50000"/>
                  </a:srgbClr>
                </a:solidFill>
              </a:rPr>
              <a:t>15</a:t>
            </a:r>
            <a:r>
              <a:rPr lang="de-AT" sz="1600" i="1" dirty="0" smtClean="0">
                <a:solidFill>
                  <a:srgbClr val="FFFFFF">
                    <a:lumMod val="50000"/>
                  </a:srgbClr>
                </a:solidFill>
              </a:rPr>
              <a:t>.</a:t>
            </a:r>
            <a:r>
              <a:rPr lang="ru-RU" sz="1600" i="1" dirty="0" smtClean="0">
                <a:solidFill>
                  <a:srgbClr val="FFFFFF">
                    <a:lumMod val="50000"/>
                  </a:srgbClr>
                </a:solidFill>
              </a:rPr>
              <a:t>05.2021</a:t>
            </a:r>
            <a:endParaRPr lang="de-AT" sz="1600" i="1" dirty="0">
              <a:solidFill>
                <a:srgbClr val="FFFFFF">
                  <a:lumMod val="50000"/>
                </a:srgbClr>
              </a:solidFill>
            </a:endParaRPr>
          </a:p>
          <a:p>
            <a:endParaRPr lang="de-DE" sz="1000" dirty="0" smtClean="0">
              <a:solidFill>
                <a:srgbClr val="0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FF8D01"/>
                </a:solidFill>
              </a:rPr>
              <a:t>Спасибо</a:t>
            </a:r>
          </a:p>
          <a:p>
            <a:pPr algn="ctr"/>
            <a:r>
              <a:rPr lang="ru-RU" sz="2800" b="1" dirty="0">
                <a:solidFill>
                  <a:srgbClr val="FF8D01"/>
                </a:solidFill>
              </a:rPr>
              <a:t>з</a:t>
            </a:r>
            <a:r>
              <a:rPr lang="ru-RU" sz="2800" b="1" dirty="0" smtClean="0">
                <a:solidFill>
                  <a:srgbClr val="FF8D01"/>
                </a:solidFill>
              </a:rPr>
              <a:t>а</a:t>
            </a:r>
          </a:p>
          <a:p>
            <a:pPr algn="ctr"/>
            <a:r>
              <a:rPr lang="ru-RU" sz="2800" b="1" dirty="0" smtClean="0">
                <a:solidFill>
                  <a:srgbClr val="FF8D01"/>
                </a:solidFill>
              </a:rPr>
              <a:t>Ваше внимание</a:t>
            </a:r>
            <a:endParaRPr lang="ru-RU" sz="2800" b="1" dirty="0">
              <a:solidFill>
                <a:srgbClr val="FF8D01"/>
              </a:solidFill>
            </a:endParaRPr>
          </a:p>
          <a:p>
            <a:pPr algn="ctr"/>
            <a:endParaRPr lang="en-US" sz="2800" b="1" dirty="0" smtClean="0">
              <a:solidFill>
                <a:srgbClr val="FF8D01"/>
              </a:solidFill>
            </a:endParaRPr>
          </a:p>
          <a:p>
            <a:pPr algn="ctr"/>
            <a:endParaRPr lang="de-AT" sz="1600" dirty="0">
              <a:solidFill>
                <a:srgbClr val="808080"/>
              </a:solidFill>
            </a:endParaRPr>
          </a:p>
          <a:p>
            <a:pPr algn="ctr"/>
            <a:r>
              <a:rPr lang="de-DE" sz="2500" dirty="0" smtClean="0">
                <a:solidFill>
                  <a:srgbClr val="808080"/>
                </a:solidFill>
              </a:rPr>
              <a:t> </a:t>
            </a:r>
            <a:endParaRPr lang="de-DE" sz="2500" dirty="0">
              <a:solidFill>
                <a:srgbClr val="808080"/>
              </a:solidFill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5908964" y="5851495"/>
            <a:ext cx="3235036" cy="634524"/>
          </a:xfrm>
          <a:prstGeom prst="rect">
            <a:avLst/>
          </a:prstGeom>
          <a:solidFill>
            <a:srgbClr val="FFFFFF">
              <a:alpha val="85882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AT" dirty="0" smtClean="0">
              <a:solidFill>
                <a:srgbClr val="000000"/>
              </a:solidFill>
              <a:ea typeface="ヒラギノ角ゴ Pro W3" pitchFamily="124" charset="-128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5908964" y="5864820"/>
            <a:ext cx="334355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1600" b="1" i="1" dirty="0" smtClean="0">
                <a:solidFill>
                  <a:srgbClr val="FF8D01"/>
                </a:solidFill>
              </a:rPr>
              <a:t>Юрий Марусев</a:t>
            </a:r>
            <a:endParaRPr lang="ru-RU" sz="1600" b="1" i="1" dirty="0">
              <a:solidFill>
                <a:srgbClr val="FF8D01"/>
              </a:solidFill>
            </a:endParaRPr>
          </a:p>
          <a:p>
            <a:pPr>
              <a:lnSpc>
                <a:spcPts val="2000"/>
              </a:lnSpc>
            </a:pPr>
            <a:r>
              <a:rPr lang="de-DE" sz="1600" b="1" dirty="0" smtClean="0">
                <a:solidFill>
                  <a:schemeClr val="bg2">
                    <a:lumMod val="50000"/>
                  </a:schemeClr>
                </a:solidFill>
              </a:rPr>
              <a:t>Yury.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</a:rPr>
              <a:t>M</a:t>
            </a:r>
            <a:r>
              <a:rPr lang="de-DE" sz="1600" b="1" dirty="0" smtClean="0">
                <a:solidFill>
                  <a:schemeClr val="bg2">
                    <a:lumMod val="50000"/>
                  </a:schemeClr>
                </a:solidFill>
              </a:rPr>
              <a:t>arusev@acoustic.ru</a:t>
            </a:r>
            <a:endParaRPr lang="de-AT" sz="1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4367781" y="4029797"/>
            <a:ext cx="436242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AT" sz="600" b="1" i="1" dirty="0" smtClean="0">
                <a:solidFill>
                  <a:srgbClr val="FFFFFF">
                    <a:lumMod val="50000"/>
                  </a:srgbClr>
                </a:solidFill>
              </a:rPr>
              <a:t>Y O L</a:t>
            </a:r>
            <a:endParaRPr lang="de-DE" sz="600" b="1" i="1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7421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194401" y="205200"/>
            <a:ext cx="6163576" cy="1315442"/>
          </a:xfrm>
        </p:spPr>
        <p:txBody>
          <a:bodyPr/>
          <a:lstStyle/>
          <a:p>
            <a:r>
              <a:rPr lang="en-US" dirty="0" err="1" smtClean="0"/>
              <a:t>Getzner</a:t>
            </a:r>
            <a:r>
              <a:rPr lang="bg-BG" dirty="0"/>
              <a:t/>
            </a:r>
            <a:br>
              <a:rPr lang="bg-BG" dirty="0"/>
            </a:br>
            <a:endParaRPr lang="de-DE" sz="3200" dirty="0">
              <a:solidFill>
                <a:srgbClr val="F29400"/>
              </a:solidFill>
              <a:cs typeface="Arial"/>
            </a:endParaRPr>
          </a:p>
        </p:txBody>
      </p:sp>
      <p:pic>
        <p:nvPicPr>
          <p:cNvPr id="8" name="Bild 7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34" y="2294177"/>
            <a:ext cx="2568375" cy="1768965"/>
          </a:xfrm>
          <a:prstGeom prst="rect">
            <a:avLst/>
          </a:prstGeom>
        </p:spPr>
      </p:pic>
      <p:pic>
        <p:nvPicPr>
          <p:cNvPr id="9" name="Bild 8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611" y="2294177"/>
            <a:ext cx="2592070" cy="1768969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150700" y="4309458"/>
            <a:ext cx="3197184" cy="1624840"/>
          </a:xfrm>
          <a:prstGeom prst="rect">
            <a:avLst/>
          </a:prstGeom>
          <a:noFill/>
        </p:spPr>
        <p:txBody>
          <a:bodyPr wrap="square" lIns="268002" tIns="134003" rIns="268002" bIns="134003" rtlCol="0">
            <a:spAutoFit/>
          </a:bodyPr>
          <a:lstStyle/>
          <a:p>
            <a:r>
              <a:rPr lang="bg-BG" sz="1400" b="1" dirty="0" smtClean="0">
                <a:solidFill>
                  <a:srgbClr val="F29400"/>
                </a:solidFill>
                <a:latin typeface="Arial"/>
                <a:cs typeface="Arial"/>
              </a:rPr>
              <a:t>Железная дорога</a:t>
            </a:r>
            <a:endParaRPr lang="de-DE" sz="1400" dirty="0">
              <a:solidFill>
                <a:srgbClr val="F29400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bg-BG" sz="1400" dirty="0" smtClean="0">
                <a:solidFill>
                  <a:srgbClr val="575751"/>
                </a:solidFill>
                <a:latin typeface="Arial"/>
                <a:cs typeface="Arial"/>
              </a:rPr>
              <a:t>Тяжелый грузовой транспорт</a:t>
            </a:r>
            <a:endParaRPr lang="de-DE" sz="1400" dirty="0">
              <a:solidFill>
                <a:srgbClr val="575751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bg-BG" sz="1400" dirty="0" smtClean="0">
                <a:solidFill>
                  <a:srgbClr val="575751"/>
                </a:solidFill>
                <a:latin typeface="Arial"/>
                <a:cs typeface="Arial"/>
              </a:rPr>
              <a:t>Высокоскоростной транспорт</a:t>
            </a:r>
            <a:endParaRPr lang="de-DE" sz="1400" dirty="0">
              <a:solidFill>
                <a:srgbClr val="575751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smtClean="0">
                <a:solidFill>
                  <a:srgbClr val="575751"/>
                </a:solidFill>
                <a:cs typeface="Arial"/>
              </a:rPr>
              <a:t>Городской ж/д транспорт</a:t>
            </a:r>
            <a:endParaRPr lang="de-DE" sz="1400" dirty="0" smtClean="0">
              <a:solidFill>
                <a:srgbClr val="575751"/>
              </a:solidFill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smtClean="0">
                <a:solidFill>
                  <a:srgbClr val="575751"/>
                </a:solidFill>
                <a:cs typeface="Arial"/>
              </a:rPr>
              <a:t>Трамвайные пути</a:t>
            </a:r>
            <a:endParaRPr lang="de-DE" sz="1400" dirty="0" smtClean="0">
              <a:solidFill>
                <a:srgbClr val="575751"/>
              </a:solidFill>
              <a:latin typeface="Arial"/>
              <a:cs typeface="Arial"/>
            </a:endParaRPr>
          </a:p>
          <a:p>
            <a:pPr>
              <a:tabLst>
                <a:tab pos="260558" algn="l"/>
              </a:tabLst>
            </a:pPr>
            <a:endParaRPr lang="de-DE" sz="1400" dirty="0">
              <a:latin typeface="Arial"/>
              <a:cs typeface="Arial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049493" y="4309458"/>
            <a:ext cx="3225945" cy="1409397"/>
          </a:xfrm>
          <a:prstGeom prst="rect">
            <a:avLst/>
          </a:prstGeom>
          <a:noFill/>
        </p:spPr>
        <p:txBody>
          <a:bodyPr wrap="square" lIns="268002" tIns="134003" rIns="268002" bIns="134003" rtlCol="0">
            <a:spAutoFit/>
          </a:bodyPr>
          <a:lstStyle/>
          <a:p>
            <a:r>
              <a:rPr lang="bg-BG" sz="1400" b="1" dirty="0" smtClean="0">
                <a:solidFill>
                  <a:srgbClr val="F29400"/>
                </a:solidFill>
                <a:latin typeface="Arial"/>
                <a:cs typeface="Arial"/>
              </a:rPr>
              <a:t>Строительство</a:t>
            </a:r>
            <a:endParaRPr lang="de-DE" sz="1400" dirty="0">
              <a:solidFill>
                <a:srgbClr val="F29400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smtClean="0">
                <a:solidFill>
                  <a:srgbClr val="575751"/>
                </a:solidFill>
                <a:latin typeface="Arial"/>
                <a:cs typeface="Arial"/>
              </a:rPr>
              <a:t>Виброизоляция зданий</a:t>
            </a:r>
            <a:endParaRPr lang="de-DE" sz="1400" dirty="0">
              <a:solidFill>
                <a:srgbClr val="575751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smtClean="0">
                <a:solidFill>
                  <a:srgbClr val="575751"/>
                </a:solidFill>
                <a:latin typeface="Arial"/>
                <a:cs typeface="Arial"/>
              </a:rPr>
              <a:t>Фундамент на упругих опорах</a:t>
            </a:r>
            <a:endParaRPr lang="de-DE" sz="1400" dirty="0">
              <a:solidFill>
                <a:srgbClr val="575751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smtClean="0">
                <a:solidFill>
                  <a:srgbClr val="575751"/>
                </a:solidFill>
                <a:latin typeface="Arial"/>
                <a:cs typeface="Arial"/>
              </a:rPr>
              <a:t>Деревянные</a:t>
            </a:r>
            <a:r>
              <a:rPr lang="ru-RU" sz="1400" dirty="0">
                <a:solidFill>
                  <a:srgbClr val="575751"/>
                </a:solidFill>
                <a:latin typeface="Arial"/>
                <a:cs typeface="Arial"/>
              </a:rPr>
              <a:t> </a:t>
            </a:r>
            <a:r>
              <a:rPr lang="ru-RU" sz="1400" dirty="0" smtClean="0">
                <a:solidFill>
                  <a:srgbClr val="575751"/>
                </a:solidFill>
                <a:latin typeface="Arial"/>
                <a:cs typeface="Arial"/>
              </a:rPr>
              <a:t>конструкции</a:t>
            </a:r>
            <a:endParaRPr lang="de-DE" sz="1400" dirty="0">
              <a:solidFill>
                <a:srgbClr val="575751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bg-BG" sz="1400" dirty="0" smtClean="0">
                <a:solidFill>
                  <a:srgbClr val="575751"/>
                </a:solidFill>
                <a:latin typeface="Arial"/>
                <a:cs typeface="Arial"/>
              </a:rPr>
              <a:t>Ударный шум</a:t>
            </a:r>
            <a:endParaRPr lang="de-DE" sz="1400" dirty="0">
              <a:solidFill>
                <a:srgbClr val="575751"/>
              </a:solidFill>
              <a:latin typeface="Arial"/>
              <a:cs typeface="Arial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909366" y="4309458"/>
            <a:ext cx="3603344" cy="1871061"/>
          </a:xfrm>
          <a:prstGeom prst="rect">
            <a:avLst/>
          </a:prstGeom>
          <a:noFill/>
        </p:spPr>
        <p:txBody>
          <a:bodyPr wrap="square" lIns="268002" tIns="134003" rIns="268002" bIns="134003" rtlCol="0">
            <a:spAutoFit/>
          </a:bodyPr>
          <a:lstStyle/>
          <a:p>
            <a:r>
              <a:rPr lang="ru-RU" sz="1400" b="1" dirty="0" smtClean="0">
                <a:solidFill>
                  <a:srgbClr val="F29400"/>
                </a:solidFill>
                <a:latin typeface="Arial"/>
                <a:cs typeface="Arial"/>
              </a:rPr>
              <a:t>Промышленность</a:t>
            </a:r>
            <a:endParaRPr lang="de-DE" sz="1400" dirty="0">
              <a:solidFill>
                <a:srgbClr val="F29400"/>
              </a:solidFill>
              <a:latin typeface="Arial"/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smtClean="0">
                <a:solidFill>
                  <a:srgbClr val="575751"/>
                </a:solidFill>
                <a:cs typeface="Arial"/>
              </a:rPr>
              <a:t>Опоры для </a:t>
            </a:r>
            <a:r>
              <a:rPr lang="ru-RU" sz="1400" dirty="0" err="1" smtClean="0">
                <a:solidFill>
                  <a:srgbClr val="575751"/>
                </a:solidFill>
                <a:cs typeface="Arial"/>
              </a:rPr>
              <a:t>техоборудования</a:t>
            </a:r>
            <a:endParaRPr lang="de-DE" sz="1400" dirty="0">
              <a:solidFill>
                <a:srgbClr val="575751"/>
              </a:solidFill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ru-RU" sz="1400" dirty="0" smtClean="0">
                <a:solidFill>
                  <a:srgbClr val="575751"/>
                </a:solidFill>
                <a:cs typeface="Arial"/>
              </a:rPr>
              <a:t>Для сооружений</a:t>
            </a:r>
            <a:endParaRPr lang="de-DE" sz="1400" dirty="0">
              <a:solidFill>
                <a:srgbClr val="575751"/>
              </a:solidFill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bg-BG" sz="1400" dirty="0" smtClean="0">
                <a:solidFill>
                  <a:srgbClr val="575751"/>
                </a:solidFill>
                <a:cs typeface="Arial"/>
              </a:rPr>
              <a:t>Для подвижного состава</a:t>
            </a:r>
            <a:endParaRPr lang="de-DE" sz="1400" dirty="0">
              <a:solidFill>
                <a:srgbClr val="575751"/>
              </a:solidFill>
              <a:cs typeface="Arial"/>
            </a:endParaRPr>
          </a:p>
          <a:p>
            <a:pPr indent="-180000">
              <a:lnSpc>
                <a:spcPts val="1800"/>
              </a:lnSpc>
              <a:buFont typeface="Symbol" charset="2"/>
              <a:buChar char="-"/>
              <a:tabLst>
                <a:tab pos="260558" algn="l"/>
              </a:tabLst>
            </a:pPr>
            <a:r>
              <a:rPr lang="bg-BG" sz="1400" dirty="0" smtClean="0">
                <a:solidFill>
                  <a:srgbClr val="575751"/>
                </a:solidFill>
                <a:cs typeface="Arial"/>
              </a:rPr>
              <a:t>Индивидуально подобранные 	материалы и продукты по 	требованию заказчика</a:t>
            </a:r>
            <a:endParaRPr lang="de-DE" sz="1400" dirty="0">
              <a:solidFill>
                <a:srgbClr val="575751"/>
              </a:solidFill>
              <a:cs typeface="Arial"/>
            </a:endParaRPr>
          </a:p>
        </p:txBody>
      </p:sp>
      <p:pic>
        <p:nvPicPr>
          <p:cNvPr id="2" name="Bild 1" descr="04_klein.jpg">
            <a:hlinkClick r:id="" action="ppaction://noaction"/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336" y="2294177"/>
            <a:ext cx="2592000" cy="1768969"/>
          </a:xfrm>
          <a:prstGeom prst="rect">
            <a:avLst/>
          </a:prstGeom>
        </p:spPr>
      </p:pic>
      <p:pic>
        <p:nvPicPr>
          <p:cNvPr id="14" name="Bild 13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2588" y="3570001"/>
            <a:ext cx="421652" cy="405542"/>
          </a:xfrm>
          <a:prstGeom prst="rect">
            <a:avLst/>
          </a:prstGeom>
        </p:spPr>
      </p:pic>
      <p:pic>
        <p:nvPicPr>
          <p:cNvPr id="15" name="Bild 14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584" y="3570001"/>
            <a:ext cx="421652" cy="405542"/>
          </a:xfrm>
          <a:prstGeom prst="rect">
            <a:avLst/>
          </a:prstGeom>
        </p:spPr>
      </p:pic>
      <p:pic>
        <p:nvPicPr>
          <p:cNvPr id="17" name="Bild 16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886" y="3570001"/>
            <a:ext cx="421652" cy="405542"/>
          </a:xfrm>
          <a:prstGeom prst="rect">
            <a:avLst/>
          </a:prstGeom>
        </p:spPr>
      </p:pic>
      <p:grpSp>
        <p:nvGrpSpPr>
          <p:cNvPr id="23" name="Gruppierung 22"/>
          <p:cNvGrpSpPr/>
          <p:nvPr/>
        </p:nvGrpSpPr>
        <p:grpSpPr>
          <a:xfrm>
            <a:off x="8476617" y="6190617"/>
            <a:ext cx="667383" cy="667383"/>
            <a:chOff x="8476617" y="6190617"/>
            <a:chExt cx="667383" cy="667383"/>
          </a:xfrm>
        </p:grpSpPr>
        <p:grpSp>
          <p:nvGrpSpPr>
            <p:cNvPr id="24" name="Gruppierung 23"/>
            <p:cNvGrpSpPr/>
            <p:nvPr/>
          </p:nvGrpSpPr>
          <p:grpSpPr>
            <a:xfrm>
              <a:off x="8544241" y="6291435"/>
              <a:ext cx="400036" cy="400036"/>
              <a:chOff x="-654052" y="5323292"/>
              <a:chExt cx="400036" cy="400036"/>
            </a:xfrm>
          </p:grpSpPr>
          <p:sp>
            <p:nvSpPr>
              <p:cNvPr id="26" name="Ring 25"/>
              <p:cNvSpPr/>
              <p:nvPr/>
            </p:nvSpPr>
            <p:spPr>
              <a:xfrm>
                <a:off x="-654052" y="5323292"/>
                <a:ext cx="400036" cy="400036"/>
              </a:xfrm>
              <a:prstGeom prst="donut">
                <a:avLst>
                  <a:gd name="adj" fmla="val 8923"/>
                </a:avLst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Pfeil nach links 26"/>
              <p:cNvSpPr/>
              <p:nvPr/>
            </p:nvSpPr>
            <p:spPr>
              <a:xfrm>
                <a:off x="-570199" y="5441972"/>
                <a:ext cx="222181" cy="174506"/>
              </a:xfrm>
              <a:prstGeom prst="leftArrow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5" name="Oval 24">
              <a:hlinkClick r:id="rId7" action="ppaction://hlinksldjump"/>
            </p:cNvPr>
            <p:cNvSpPr/>
            <p:nvPr/>
          </p:nvSpPr>
          <p:spPr>
            <a:xfrm>
              <a:off x="8476617" y="6190617"/>
              <a:ext cx="667383" cy="667383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7677" y="380332"/>
            <a:ext cx="2271507" cy="55252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1535" y="1057483"/>
            <a:ext cx="2257649" cy="549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9823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/>
          <p:cNvSpPr>
            <a:spLocks noGrp="1"/>
          </p:cNvSpPr>
          <p:nvPr>
            <p:ph type="ctrTitle"/>
          </p:nvPr>
        </p:nvSpPr>
        <p:spPr>
          <a:xfrm>
            <a:off x="194401" y="205201"/>
            <a:ext cx="6163576" cy="1869440"/>
          </a:xfrm>
        </p:spPr>
        <p:txBody>
          <a:bodyPr/>
          <a:lstStyle/>
          <a:p>
            <a:r>
              <a:rPr lang="ru-RU" dirty="0" smtClean="0"/>
              <a:t>Материалы</a:t>
            </a:r>
            <a:r>
              <a:rPr lang="bg-BG" dirty="0" smtClean="0"/>
              <a:t> и решения </a:t>
            </a:r>
            <a:r>
              <a:rPr lang="bg-BG" sz="3200" dirty="0" smtClean="0">
                <a:solidFill>
                  <a:srgbClr val="F29400"/>
                </a:solidFill>
                <a:cs typeface="Arial"/>
              </a:rPr>
              <a:t>Рельсовые пути</a:t>
            </a:r>
            <a:r>
              <a:rPr lang="de-DE" dirty="0">
                <a:solidFill>
                  <a:srgbClr val="F29400"/>
                </a:solidFill>
                <a:cs typeface="Arial"/>
              </a:rPr>
              <a:t/>
            </a:r>
            <a:br>
              <a:rPr lang="de-DE" dirty="0">
                <a:solidFill>
                  <a:srgbClr val="F29400"/>
                </a:solidFill>
                <a:cs typeface="Arial"/>
              </a:rPr>
            </a:br>
            <a:r>
              <a:rPr lang="bg-BG" dirty="0" smtClean="0"/>
              <a:t> 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5550915" y="3333170"/>
            <a:ext cx="17579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575751"/>
                </a:solidFill>
              </a:rPr>
              <a:t>СМП</a:t>
            </a:r>
            <a:r>
              <a:rPr lang="de-DE" sz="1400" dirty="0" smtClean="0">
                <a:solidFill>
                  <a:srgbClr val="575751"/>
                </a:solidFill>
              </a:rPr>
              <a:t> </a:t>
            </a:r>
            <a:r>
              <a:rPr lang="ru-RU" sz="1400" dirty="0" smtClean="0">
                <a:solidFill>
                  <a:srgbClr val="575751"/>
                </a:solidFill>
              </a:rPr>
              <a:t>полноплоскостная</a:t>
            </a:r>
            <a:r>
              <a:rPr lang="bg-BG" sz="1400" dirty="0" smtClean="0">
                <a:solidFill>
                  <a:srgbClr val="575751"/>
                </a:solidFill>
              </a:rPr>
              <a:t> опора</a:t>
            </a:r>
            <a:endParaRPr lang="de-DE" sz="1400" dirty="0">
              <a:solidFill>
                <a:srgbClr val="57575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266502" y="3440892"/>
            <a:ext cx="16884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1400" dirty="0" smtClean="0">
                <a:solidFill>
                  <a:srgbClr val="575751"/>
                </a:solidFill>
                <a:latin typeface="Arial"/>
                <a:cs typeface="Arial"/>
              </a:rPr>
              <a:t>Подшпальные прокладки</a:t>
            </a:r>
            <a:endParaRPr lang="de-DE" sz="1400" dirty="0" smtClean="0">
              <a:solidFill>
                <a:srgbClr val="575751"/>
              </a:solidFill>
              <a:latin typeface="Arial"/>
              <a:cs typeface="Arial"/>
            </a:endParaRP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7324267" y="5300318"/>
            <a:ext cx="136673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bg-BG" sz="1400" dirty="0" smtClean="0">
                <a:solidFill>
                  <a:srgbClr val="575751"/>
                </a:solidFill>
              </a:rPr>
              <a:t>Заполнитель рельсовой колеи</a:t>
            </a:r>
            <a:endParaRPr lang="de-DE" sz="1400" dirty="0">
              <a:solidFill>
                <a:srgbClr val="575751"/>
              </a:solidFill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7208475" y="3440892"/>
            <a:ext cx="16020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bg-BG" sz="1400" dirty="0" smtClean="0">
                <a:solidFill>
                  <a:srgbClr val="575751"/>
                </a:solidFill>
              </a:rPr>
              <a:t>Подбалластные маты</a:t>
            </a:r>
            <a:endParaRPr lang="de-DE" sz="1400" dirty="0">
              <a:solidFill>
                <a:srgbClr val="575751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5323899" y="5311081"/>
            <a:ext cx="213141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575751"/>
                </a:solidFill>
              </a:rPr>
              <a:t>Вкладки для шпальных башмаков</a:t>
            </a:r>
          </a:p>
          <a:p>
            <a:pPr algn="ctr"/>
            <a:r>
              <a:rPr lang="de-DE" sz="1400" dirty="0" smtClean="0">
                <a:solidFill>
                  <a:srgbClr val="575751"/>
                </a:solidFill>
              </a:rPr>
              <a:t>LVT </a:t>
            </a:r>
            <a:r>
              <a:rPr lang="bg-BG" sz="1400" dirty="0" smtClean="0">
                <a:solidFill>
                  <a:srgbClr val="575751"/>
                </a:solidFill>
              </a:rPr>
              <a:t>система</a:t>
            </a:r>
            <a:endParaRPr lang="de-DE" sz="1400" dirty="0">
              <a:solidFill>
                <a:srgbClr val="575751"/>
              </a:solidFill>
            </a:endParaRPr>
          </a:p>
        </p:txBody>
      </p:sp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3823656" y="5303282"/>
            <a:ext cx="15876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bg-BG" sz="1400" dirty="0" smtClean="0">
                <a:solidFill>
                  <a:srgbClr val="575751"/>
                </a:solidFill>
              </a:rPr>
              <a:t>Подрельсовые прокладки</a:t>
            </a:r>
            <a:endParaRPr lang="de-DE" sz="1400" dirty="0">
              <a:solidFill>
                <a:srgbClr val="575751"/>
              </a:solidFill>
            </a:endParaRP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2091627" y="5296072"/>
            <a:ext cx="150802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bg-BG" sz="1400" dirty="0" smtClean="0">
                <a:solidFill>
                  <a:srgbClr val="575751"/>
                </a:solidFill>
              </a:rPr>
              <a:t>Прокладки для рельсового скрепления</a:t>
            </a:r>
            <a:endParaRPr lang="de-DE" sz="1400" dirty="0">
              <a:solidFill>
                <a:srgbClr val="575751"/>
              </a:solidFill>
            </a:endParaRPr>
          </a:p>
        </p:txBody>
      </p:sp>
      <p:sp>
        <p:nvSpPr>
          <p:cNvPr id="28" name="Rechteck 27"/>
          <p:cNvSpPr/>
          <p:nvPr/>
        </p:nvSpPr>
        <p:spPr>
          <a:xfrm>
            <a:off x="2001851" y="3432314"/>
            <a:ext cx="1688411" cy="43088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tabLst>
                <a:tab pos="808038" algn="l"/>
              </a:tabLst>
            </a:pPr>
            <a:r>
              <a:rPr lang="ru-RU" sz="1400" dirty="0" smtClean="0">
                <a:solidFill>
                  <a:srgbClr val="575751"/>
                </a:solidFill>
                <a:latin typeface="Arial"/>
                <a:cs typeface="Arial"/>
              </a:rPr>
              <a:t>СМП точечная опора</a:t>
            </a:r>
            <a:endParaRPr lang="de-DE" sz="1400" dirty="0">
              <a:solidFill>
                <a:srgbClr val="575751"/>
              </a:solidFill>
              <a:latin typeface="Arial"/>
              <a:cs typeface="Arial"/>
            </a:endParaRPr>
          </a:p>
        </p:txBody>
      </p:sp>
      <p:sp>
        <p:nvSpPr>
          <p:cNvPr id="32" name="Rechteck 31"/>
          <p:cNvSpPr/>
          <p:nvPr/>
        </p:nvSpPr>
        <p:spPr>
          <a:xfrm>
            <a:off x="3665219" y="3429942"/>
            <a:ext cx="19407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575751"/>
                </a:solidFill>
                <a:latin typeface="Arial"/>
                <a:cs typeface="Arial"/>
              </a:rPr>
              <a:t>СМП ленточная опора</a:t>
            </a:r>
            <a:endParaRPr lang="de-DE" sz="1400" dirty="0">
              <a:solidFill>
                <a:srgbClr val="575751"/>
              </a:solidFill>
              <a:latin typeface="Arial"/>
              <a:cs typeface="Arial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479557" y="5305948"/>
            <a:ext cx="129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/>
            <a:r>
              <a:rPr lang="bg-BG" sz="1400" dirty="0" smtClean="0">
                <a:solidFill>
                  <a:srgbClr val="575751"/>
                </a:solidFill>
              </a:rPr>
              <a:t>Рельс в оболочке</a:t>
            </a:r>
            <a:endParaRPr lang="de-DE" sz="1400" dirty="0">
              <a:solidFill>
                <a:srgbClr val="575751"/>
              </a:solidFill>
            </a:endParaRPr>
          </a:p>
        </p:txBody>
      </p:sp>
      <p:pic>
        <p:nvPicPr>
          <p:cNvPr id="9" name="Bild 8" descr="Rhätische Bahn_kle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319" y="226043"/>
            <a:ext cx="2664000" cy="1440000"/>
          </a:xfrm>
          <a:prstGeom prst="rect">
            <a:avLst/>
          </a:prstGeom>
        </p:spPr>
      </p:pic>
      <p:pic>
        <p:nvPicPr>
          <p:cNvPr id="29" name="Bild 28" descr="Piktogramme_Bah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99" y="4048460"/>
            <a:ext cx="1380672" cy="1380672"/>
          </a:xfrm>
          <a:prstGeom prst="rect">
            <a:avLst/>
          </a:prstGeom>
        </p:spPr>
      </p:pic>
      <p:pic>
        <p:nvPicPr>
          <p:cNvPr id="16" name="Bild 15" descr="Piktogramme_Bahn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550" y="4057650"/>
            <a:ext cx="1362456" cy="1362456"/>
          </a:xfrm>
          <a:prstGeom prst="rect">
            <a:avLst/>
          </a:prstGeom>
        </p:spPr>
      </p:pic>
      <p:pic>
        <p:nvPicPr>
          <p:cNvPr id="17" name="Bild 16" descr="Piktogramme_Bahn1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4057650"/>
            <a:ext cx="1362456" cy="1362456"/>
          </a:xfrm>
          <a:prstGeom prst="rect">
            <a:avLst/>
          </a:prstGeom>
        </p:spPr>
      </p:pic>
      <p:pic>
        <p:nvPicPr>
          <p:cNvPr id="40" name="Bild 39" descr="Piktogramme_Bahn1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0" y="4057650"/>
            <a:ext cx="1362456" cy="1362456"/>
          </a:xfrm>
          <a:prstGeom prst="rect">
            <a:avLst/>
          </a:prstGeom>
        </p:spPr>
      </p:pic>
      <p:pic>
        <p:nvPicPr>
          <p:cNvPr id="43" name="Bild 42" descr="Piktogramme_Bahn3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50" y="2146300"/>
            <a:ext cx="1362456" cy="1362456"/>
          </a:xfrm>
          <a:prstGeom prst="rect">
            <a:avLst/>
          </a:prstGeom>
        </p:spPr>
      </p:pic>
      <p:pic>
        <p:nvPicPr>
          <p:cNvPr id="45" name="Bild 44" descr="Piktogramme_Bahn1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2127250"/>
            <a:ext cx="1362456" cy="1362456"/>
          </a:xfrm>
          <a:prstGeom prst="rect">
            <a:avLst/>
          </a:prstGeom>
        </p:spPr>
      </p:pic>
      <p:pic>
        <p:nvPicPr>
          <p:cNvPr id="48" name="Bild 47" descr="Piktogramme_Bahn5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50" y="2152650"/>
            <a:ext cx="1362456" cy="1362456"/>
          </a:xfrm>
          <a:prstGeom prst="rect">
            <a:avLst/>
          </a:prstGeom>
        </p:spPr>
      </p:pic>
      <p:pic>
        <p:nvPicPr>
          <p:cNvPr id="49" name="Bild 48" descr="Piktogramme_Bahn13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50" y="2146300"/>
            <a:ext cx="1362456" cy="1362456"/>
          </a:xfrm>
          <a:prstGeom prst="rect">
            <a:avLst/>
          </a:prstGeom>
        </p:spPr>
      </p:pic>
      <p:pic>
        <p:nvPicPr>
          <p:cNvPr id="24" name="Bild 23" descr="Piktogramme_Bahn9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0" y="4057650"/>
            <a:ext cx="1362456" cy="1362456"/>
          </a:xfrm>
          <a:prstGeom prst="rect">
            <a:avLst/>
          </a:prstGeom>
        </p:spPr>
      </p:pic>
      <p:pic>
        <p:nvPicPr>
          <p:cNvPr id="30" name="Bild 29" descr="MFS Streifen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232" y="2149231"/>
            <a:ext cx="1362456" cy="1362456"/>
          </a:xfrm>
          <a:prstGeom prst="rect">
            <a:avLst/>
          </a:prstGeom>
        </p:spPr>
      </p:pic>
      <p:pic>
        <p:nvPicPr>
          <p:cNvPr id="31" name="Picture 34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0880" r="3695" b="8842"/>
          <a:stretch/>
        </p:blipFill>
        <p:spPr bwMode="auto">
          <a:xfrm>
            <a:off x="6794780" y="6180312"/>
            <a:ext cx="2016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3854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47241"/>
            <a:ext cx="9144000" cy="1343447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26854"/>
            <a:ext cx="1998447" cy="719138"/>
          </a:xfrm>
          <a:prstGeom prst="rect">
            <a:avLst/>
          </a:prstGeom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7" name="Группа 6"/>
          <p:cNvGrpSpPr/>
          <p:nvPr/>
        </p:nvGrpSpPr>
        <p:grpSpPr>
          <a:xfrm>
            <a:off x="251519" y="424024"/>
            <a:ext cx="7416825" cy="7090193"/>
            <a:chOff x="-1589557" y="416047"/>
            <a:chExt cx="7279800" cy="6869957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0746" y="925015"/>
              <a:ext cx="6360989" cy="6360989"/>
            </a:xfrm>
            <a:prstGeom prst="rect">
              <a:avLst/>
            </a:prstGeom>
          </p:spPr>
        </p:pic>
        <p:sp>
          <p:nvSpPr>
            <p:cNvPr id="10" name="Textfeld 3"/>
            <p:cNvSpPr txBox="1"/>
            <p:nvPr/>
          </p:nvSpPr>
          <p:spPr>
            <a:xfrm>
              <a:off x="-1589557" y="416047"/>
              <a:ext cx="5318273" cy="626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 err="1" smtClean="0">
                  <a:solidFill>
                    <a:srgbClr val="FA97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Подбалластные</a:t>
              </a:r>
              <a:r>
                <a:rPr lang="ru-RU" sz="3600" b="1" dirty="0" smtClean="0">
                  <a:solidFill>
                    <a:srgbClr val="FA970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маты</a:t>
              </a:r>
              <a:endParaRPr lang="de-AT" sz="3600" b="1" dirty="0">
                <a:solidFill>
                  <a:srgbClr val="FA97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73923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95288"/>
            <a:ext cx="9144000" cy="1295400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51520" y="692696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Эластичные </a:t>
            </a:r>
            <a:r>
              <a:rPr lang="ru-RU" sz="2800" dirty="0" err="1">
                <a:solidFill>
                  <a:schemeClr val="bg1"/>
                </a:solidFill>
              </a:rPr>
              <a:t>подбалластные</a:t>
            </a:r>
            <a:r>
              <a:rPr lang="ru-RU" sz="2800" dirty="0">
                <a:solidFill>
                  <a:schemeClr val="bg1"/>
                </a:solidFill>
              </a:rPr>
              <a:t> маты</a:t>
            </a: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94737"/>
            <a:ext cx="1998447" cy="7191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020" y="1788646"/>
            <a:ext cx="2809264" cy="22981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7020" y="4302455"/>
            <a:ext cx="2809264" cy="2220233"/>
          </a:xfrm>
          <a:prstGeom prst="rect">
            <a:avLst/>
          </a:prstGeom>
        </p:spPr>
      </p:pic>
      <p:grpSp>
        <p:nvGrpSpPr>
          <p:cNvPr id="9" name="Group 14"/>
          <p:cNvGrpSpPr>
            <a:grpSpLocks/>
          </p:cNvGrpSpPr>
          <p:nvPr/>
        </p:nvGrpSpPr>
        <p:grpSpPr bwMode="auto">
          <a:xfrm>
            <a:off x="251521" y="2769541"/>
            <a:ext cx="5362200" cy="3753147"/>
            <a:chOff x="-312" y="-319"/>
            <a:chExt cx="4783" cy="2147"/>
          </a:xfrm>
        </p:grpSpPr>
        <p:pic>
          <p:nvPicPr>
            <p:cNvPr id="10" name="Picture 2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471" cy="1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3" name="Line 19"/>
            <p:cNvCxnSpPr>
              <a:cxnSpLocks noChangeShapeType="1"/>
            </p:cNvCxnSpPr>
            <p:nvPr/>
          </p:nvCxnSpPr>
          <p:spPr bwMode="auto">
            <a:xfrm flipH="1">
              <a:off x="1180" y="1114"/>
              <a:ext cx="1174" cy="298"/>
            </a:xfrm>
            <a:prstGeom prst="line">
              <a:avLst/>
            </a:prstGeom>
            <a:noFill/>
            <a:ln w="914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Line 17"/>
            <p:cNvCxnSpPr>
              <a:cxnSpLocks noChangeShapeType="1"/>
            </p:cNvCxnSpPr>
            <p:nvPr/>
          </p:nvCxnSpPr>
          <p:spPr bwMode="auto">
            <a:xfrm>
              <a:off x="3061" y="418"/>
              <a:ext cx="0" cy="0"/>
            </a:xfrm>
            <a:prstGeom prst="line">
              <a:avLst/>
            </a:prstGeom>
            <a:noFill/>
            <a:ln w="914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-312" y="-319"/>
              <a:ext cx="2983" cy="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2400" dirty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Защитный </a:t>
              </a:r>
              <a:r>
                <a:rPr lang="ru-RU" sz="2400" dirty="0" smtClean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слой</a:t>
              </a:r>
            </a:p>
            <a:p>
              <a:pPr>
                <a:spcAft>
                  <a:spcPts val="0"/>
                </a:spcAft>
              </a:pPr>
              <a:r>
                <a:rPr lang="ru-RU" sz="2400" dirty="0" smtClean="0">
                  <a:latin typeface="Arial" panose="020B0604020202020204" pitchFamily="34" charset="0"/>
                  <a:ea typeface="Arial" panose="020B0604020202020204" pitchFamily="34" charset="0"/>
                </a:rPr>
                <a:t>(</a:t>
              </a:r>
              <a:r>
                <a:rPr lang="ru-RU" sz="2400" dirty="0" err="1" smtClean="0">
                  <a:latin typeface="Arial" panose="020B0604020202020204" pitchFamily="34" charset="0"/>
                  <a:ea typeface="Arial" panose="020B0604020202020204" pitchFamily="34" charset="0"/>
                </a:rPr>
                <a:t>геотекстиль</a:t>
              </a:r>
              <a:r>
                <a:rPr lang="ru-RU" sz="2400" dirty="0" smtClean="0">
                  <a:latin typeface="Arial" panose="020B0604020202020204" pitchFamily="34" charset="0"/>
                  <a:ea typeface="Arial" panose="020B0604020202020204" pitchFamily="34" charset="0"/>
                </a:rPr>
                <a:t>)</a:t>
              </a:r>
              <a:endParaRPr lang="ru-RU" sz="24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cxnSp>
          <p:nvCxnSpPr>
            <p:cNvPr id="18" name="Line 19"/>
            <p:cNvCxnSpPr>
              <a:cxnSpLocks noChangeShapeType="1"/>
            </p:cNvCxnSpPr>
            <p:nvPr/>
          </p:nvCxnSpPr>
          <p:spPr bwMode="auto">
            <a:xfrm flipH="1" flipV="1">
              <a:off x="1944" y="-54"/>
              <a:ext cx="978" cy="462"/>
            </a:xfrm>
            <a:prstGeom prst="line">
              <a:avLst/>
            </a:prstGeom>
            <a:noFill/>
            <a:ln w="9144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-312" y="1369"/>
              <a:ext cx="3878" cy="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ru-RU" sz="2400" dirty="0" smtClean="0"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Упругий слой</a:t>
              </a:r>
            </a:p>
            <a:p>
              <a:pPr>
                <a:spcAft>
                  <a:spcPts val="0"/>
                </a:spcAft>
              </a:pPr>
              <a:r>
                <a:rPr lang="ru-RU" sz="2400" dirty="0" smtClean="0">
                  <a:latin typeface="Arial" panose="020B0604020202020204" pitchFamily="34" charset="0"/>
                  <a:ea typeface="Arial" panose="020B0604020202020204" pitchFamily="34" charset="0"/>
                </a:rPr>
                <a:t>(</a:t>
              </a:r>
              <a:r>
                <a:rPr lang="en-US" sz="2400" dirty="0" err="1" smtClean="0">
                  <a:latin typeface="Arial" panose="020B0604020202020204" pitchFamily="34" charset="0"/>
                  <a:ea typeface="Arial" panose="020B0604020202020204" pitchFamily="34" charset="0"/>
                </a:rPr>
                <a:t>Sylomer</a:t>
              </a:r>
              <a:r>
                <a:rPr lang="en-US" sz="2400" dirty="0" smtClean="0">
                  <a:latin typeface="Arial" panose="020B0604020202020204" pitchFamily="34" charset="0"/>
                  <a:ea typeface="Arial" panose="020B0604020202020204" pitchFamily="34" charset="0"/>
                </a:rPr>
                <a:t>, </a:t>
              </a:r>
              <a:r>
                <a:rPr lang="en-US" sz="2400" dirty="0" err="1" smtClean="0">
                  <a:latin typeface="Arial" panose="020B0604020202020204" pitchFamily="34" charset="0"/>
                  <a:ea typeface="Arial" panose="020B0604020202020204" pitchFamily="34" charset="0"/>
                </a:rPr>
                <a:t>Sylodyn</a:t>
              </a:r>
              <a:r>
                <a:rPr lang="ru-RU" sz="2400" dirty="0" smtClean="0">
                  <a:latin typeface="Arial" panose="020B0604020202020204" pitchFamily="34" charset="0"/>
                  <a:ea typeface="Arial" panose="020B0604020202020204" pitchFamily="34" charset="0"/>
                </a:rPr>
                <a:t>, </a:t>
              </a:r>
              <a:r>
                <a:rPr lang="en-US" sz="2400" dirty="0" err="1" smtClean="0">
                  <a:latin typeface="Arial" panose="020B0604020202020204" pitchFamily="34" charset="0"/>
                  <a:ea typeface="Arial" panose="020B0604020202020204" pitchFamily="34" charset="0"/>
                </a:rPr>
                <a:t>Ecomer</a:t>
              </a:r>
              <a:r>
                <a:rPr lang="ru-RU" sz="2400" dirty="0" smtClean="0">
                  <a:latin typeface="Arial" panose="020B0604020202020204" pitchFamily="34" charset="0"/>
                  <a:ea typeface="Arial" panose="020B0604020202020204" pitchFamily="34" charset="0"/>
                </a:rPr>
                <a:t>)</a:t>
              </a:r>
              <a:endParaRPr lang="ru-RU" sz="2400" dirty="0"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475869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-71438" y="395288"/>
            <a:ext cx="9251950" cy="1295400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83975" name="Picture 7" descr="ring oran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81000"/>
            <a:ext cx="804545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/>
          <p:cNvSpPr/>
          <p:nvPr/>
        </p:nvSpPr>
        <p:spPr>
          <a:xfrm>
            <a:off x="0" y="2262421"/>
            <a:ext cx="840549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Bef>
                <a:spcPct val="50000"/>
              </a:spcBef>
              <a:buFont typeface="Arial" pitchFamily="34" charset="0"/>
              <a:buChar char="•"/>
            </a:pPr>
            <a:r>
              <a:rPr lang="ru-RU" dirty="0" smtClean="0"/>
              <a:t>Защита </a:t>
            </a:r>
            <a:r>
              <a:rPr lang="ru-RU" dirty="0" smtClean="0"/>
              <a:t>балласта</a:t>
            </a:r>
            <a:endParaRPr lang="en-GB" dirty="0" smtClean="0"/>
          </a:p>
          <a:p>
            <a:pPr marL="342900" indent="-342900" algn="l">
              <a:spcBef>
                <a:spcPct val="50000"/>
              </a:spcBef>
              <a:buFont typeface="Arial" pitchFamily="34" charset="0"/>
              <a:buChar char="•"/>
            </a:pPr>
            <a:r>
              <a:rPr lang="ru-RU" dirty="0" smtClean="0"/>
              <a:t>Сокращение обслуживания в </a:t>
            </a:r>
            <a:r>
              <a:rPr lang="ru-RU" dirty="0" smtClean="0"/>
              <a:t>зонах </a:t>
            </a:r>
            <a:r>
              <a:rPr lang="ru-RU" dirty="0" smtClean="0"/>
              <a:t>с уменьшенной </a:t>
            </a:r>
            <a:r>
              <a:rPr lang="ru-RU" dirty="0" smtClean="0"/>
              <a:t>толщиной </a:t>
            </a:r>
            <a:r>
              <a:rPr lang="ru-RU" dirty="0" smtClean="0"/>
              <a:t>балласта</a:t>
            </a:r>
            <a:endParaRPr lang="en-GB" dirty="0" smtClean="0"/>
          </a:p>
          <a:p>
            <a:pPr marL="342900" indent="-342900" algn="l">
              <a:spcBef>
                <a:spcPct val="50000"/>
              </a:spcBef>
              <a:buFont typeface="Arial" pitchFamily="34" charset="0"/>
              <a:buChar char="•"/>
            </a:pPr>
            <a:r>
              <a:rPr lang="ru-RU" b="1" dirty="0" smtClean="0"/>
              <a:t>Защита зданий и сооружений, чувствительных к вибрации</a:t>
            </a:r>
            <a:endParaRPr lang="en-GB" b="1" dirty="0" smtClean="0"/>
          </a:p>
          <a:p>
            <a:pPr marL="342900" indent="-342900" algn="l">
              <a:spcBef>
                <a:spcPct val="50000"/>
              </a:spcBef>
              <a:buFont typeface="Arial" pitchFamily="34" charset="0"/>
              <a:buChar char="•"/>
            </a:pPr>
            <a:r>
              <a:rPr lang="ru-RU" b="1" dirty="0" smtClean="0"/>
              <a:t>Снижение </a:t>
            </a:r>
            <a:r>
              <a:rPr lang="ru-RU" b="1" dirty="0" smtClean="0"/>
              <a:t>вторичного воздушного шума </a:t>
            </a:r>
            <a:r>
              <a:rPr lang="en-GB" b="1" dirty="0" smtClean="0"/>
              <a:t>(</a:t>
            </a:r>
            <a:r>
              <a:rPr lang="ru-RU" b="1" dirty="0" smtClean="0"/>
              <a:t>мосты, путепроводы</a:t>
            </a:r>
            <a:r>
              <a:rPr lang="en-GB" b="1" dirty="0" smtClean="0"/>
              <a:t>)</a:t>
            </a:r>
            <a:endParaRPr lang="en-GB" b="1" dirty="0" smtClean="0"/>
          </a:p>
        </p:txBody>
      </p:sp>
      <p:sp>
        <p:nvSpPr>
          <p:cNvPr id="4" name="Textfeld 3"/>
          <p:cNvSpPr txBox="1"/>
          <p:nvPr/>
        </p:nvSpPr>
        <p:spPr>
          <a:xfrm>
            <a:off x="538466" y="712446"/>
            <a:ext cx="2665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Преимущества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283" y="-84658"/>
            <a:ext cx="2316980" cy="234707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994693"/>
            <a:ext cx="1998447" cy="71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08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420100"/>
            <a:ext cx="9144000" cy="1295400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107504" y="590746"/>
            <a:ext cx="8208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Железная дорога.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Гагаринский тоннель. 2001 г.</a:t>
            </a: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94737"/>
            <a:ext cx="1998447" cy="719138"/>
          </a:xfrm>
          <a:prstGeom prst="rect">
            <a:avLst/>
          </a:prstGeom>
        </p:spPr>
      </p:pic>
      <p:pic>
        <p:nvPicPr>
          <p:cNvPr id="17410" name="Picture 2" descr="http://cp.speccitystroy.ru/uploads/uploader/%D0%93%D0%B0%D0%B3%D1%80%D0%B8%D0%BD%D0%B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4196"/>
            <a:ext cx="7613204" cy="500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0880" r="3695" b="8842"/>
          <a:stretch/>
        </p:blipFill>
        <p:spPr bwMode="auto">
          <a:xfrm>
            <a:off x="26105" y="6203197"/>
            <a:ext cx="2016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08643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0" y="395288"/>
            <a:ext cx="9144000" cy="1295400"/>
          </a:xfrm>
          <a:prstGeom prst="rect">
            <a:avLst/>
          </a:prstGeom>
          <a:solidFill>
            <a:srgbClr val="8788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" name="Textfeld 3"/>
          <p:cNvSpPr txBox="1"/>
          <p:nvPr/>
        </p:nvSpPr>
        <p:spPr>
          <a:xfrm>
            <a:off x="251520" y="692696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Метро. Замоскворецкая линия. 2011 г.</a:t>
            </a:r>
            <a:endParaRPr lang="de-DE" sz="2800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53" y="594737"/>
            <a:ext cx="1998447" cy="719138"/>
          </a:xfrm>
          <a:prstGeom prst="rect">
            <a:avLst/>
          </a:prstGeom>
        </p:spPr>
      </p:pic>
      <p:pic>
        <p:nvPicPr>
          <p:cNvPr id="6" name="Picture 6" descr="Большой театр — Википед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4687"/>
            <a:ext cx="6228184" cy="505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" t="10880" r="3695" b="8842"/>
          <a:stretch/>
        </p:blipFill>
        <p:spPr bwMode="auto">
          <a:xfrm>
            <a:off x="6588224" y="6021288"/>
            <a:ext cx="2016000" cy="5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09238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S_SLIDEID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S_SLIDEID" val="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S_SLIDEID" val="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MS_SLIDEID" val="3"/>
</p:tagLst>
</file>

<file path=ppt/theme/theme1.xml><?xml version="1.0" encoding="utf-8"?>
<a:theme xmlns:a="http://schemas.openxmlformats.org/drawingml/2006/main" name="SH_radial_light_gre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41534B6D8567148919A208A26EC4B6E" ma:contentTypeVersion="9" ma:contentTypeDescription="Ein neues Dokument erstellen." ma:contentTypeScope="" ma:versionID="240dc6c0367f8ef2d9e45223bbcec280">
  <xsd:schema xmlns:xsd="http://www.w3.org/2001/XMLSchema" xmlns:xs="http://www.w3.org/2001/XMLSchema" xmlns:p="http://schemas.microsoft.com/office/2006/metadata/properties" xmlns:ns1="http://schemas.microsoft.com/sharepoint/v3" xmlns:ns2="7c28c40a-2d1c-4f6a-bd47-f685fdaedb83" targetNamespace="http://schemas.microsoft.com/office/2006/metadata/properties" ma:root="true" ma:fieldsID="2375e45fa6f73fabe2f36bdc9a2c1c40" ns1:_="" ns2:_="">
    <xsd:import namespace="http://schemas.microsoft.com/sharepoint/v3"/>
    <xsd:import namespace="7c28c40a-2d1c-4f6a-bd47-f685fdaedb83"/>
    <xsd:element name="properties">
      <xsd:complexType>
        <xsd:sequence>
          <xsd:element name="documentManagement">
            <xsd:complexType>
              <xsd:all>
                <xsd:element ref="ns1:_dlc_ExpireDateSaved" minOccurs="0"/>
                <xsd:element ref="ns1:_dlc_ExpireDate" minOccurs="0"/>
                <xsd:element ref="ns1:_dlc_Exempt" minOccurs="0"/>
                <xsd:element ref="ns2:_show_in_cqwp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pireDateSaved" ma:index="8" nillable="true" ma:displayName="Ursprüngliches Ablaufdatum" ma:hidden="true" ma:internalName="_dlc_ExpireDateSaved" ma:readOnly="true">
      <xsd:simpleType>
        <xsd:restriction base="dms:DateTime"/>
      </xsd:simpleType>
    </xsd:element>
    <xsd:element name="_dlc_ExpireDate" ma:index="9" nillable="true" ma:displayName="Ablaufdatum" ma:description="" ma:hidden="true" ma:indexed="true" ma:internalName="_dlc_ExpireDate" ma:readOnly="true">
      <xsd:simpleType>
        <xsd:restriction base="dms:DateTime"/>
      </xsd:simpleType>
    </xsd:element>
    <xsd:element name="_dlc_Exempt" ma:index="10" nillable="true" ma:displayName="Von der Richtlinie ausgenommen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28c40a-2d1c-4f6a-bd47-f685fdaedb83" elementFormDefault="qualified">
    <xsd:import namespace="http://schemas.microsoft.com/office/2006/documentManagement/types"/>
    <xsd:import namespace="http://schemas.microsoft.com/office/infopath/2007/PartnerControls"/>
    <xsd:element name="_show_in_cqwp" ma:index="11" nillable="true" ma:displayName="_show_in_cqwp" ma:default="1" ma:hidden="true" ma:internalName="_show_in_cqwp" ma:readOnly="false" ma:percentage="FALSE">
      <xsd:simpleType>
        <xsd:restriction base="dms:Number">
          <xsd:maxInclusive value="1"/>
          <xsd:minInclusive value="0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how_in_cqwp xmlns="7c28c40a-2d1c-4f6a-bd47-f685fdaedb83">1</_show_in_cqwp>
    <_dlc_ExpireDate xmlns="http://schemas.microsoft.com/sharepoint/v3">2013-10-19T14:32:26+00:00</_dlc_ExpireDate>
    <_dlc_ExpireDateSaved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225F904-5AE4-424F-95E6-1419E54D9D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3A3427-2A22-4EB7-B8E4-67581E03C3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c28c40a-2d1c-4f6a-bd47-f685fdaedb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3604B7A-0B71-4786-8D99-4ABE329B1308}">
  <ds:schemaRefs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sharepoint/v3"/>
    <ds:schemaRef ds:uri="http://purl.org/dc/elements/1.1/"/>
    <ds:schemaRef ds:uri="7c28c40a-2d1c-4f6a-bd47-f685fdaedb8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2565</TotalTime>
  <Words>779</Words>
  <Application>Microsoft Office PowerPoint</Application>
  <PresentationFormat>Экран (4:3)</PresentationFormat>
  <Paragraphs>202</Paragraphs>
  <Slides>25</Slides>
  <Notes>22</Notes>
  <HiddenSlides>0</HiddenSlides>
  <MMClips>0</MMClips>
  <ScaleCrop>false</ScaleCrop>
  <HeadingPairs>
    <vt:vector size="10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25</vt:i4>
      </vt:variant>
      <vt:variant>
        <vt:lpstr>Произвольные показы</vt:lpstr>
      </vt:variant>
      <vt:variant>
        <vt:i4>4</vt:i4>
      </vt:variant>
    </vt:vector>
  </HeadingPairs>
  <TitlesOfParts>
    <vt:vector size="40" baseType="lpstr">
      <vt:lpstr>宋体</vt:lpstr>
      <vt:lpstr>Arial</vt:lpstr>
      <vt:lpstr>Calibri</vt:lpstr>
      <vt:lpstr>Symbol</vt:lpstr>
      <vt:lpstr>Times New Roman</vt:lpstr>
      <vt:lpstr>Wingdings</vt:lpstr>
      <vt:lpstr>ヒラギノ角ゴ Pro W3</vt:lpstr>
      <vt:lpstr>SH_radial_light_grey</vt:lpstr>
      <vt:lpstr>Photo Editor-Foto</vt:lpstr>
      <vt:lpstr>Bitmap Image</vt:lpstr>
      <vt:lpstr>Bitmap</vt:lpstr>
      <vt:lpstr>Презентация PowerPoint</vt:lpstr>
      <vt:lpstr>Акустик Групп </vt:lpstr>
      <vt:lpstr>Getzner </vt:lpstr>
      <vt:lpstr>Материалы и решения Рельсовые пути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Моделирование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Folie 8 optional</vt:lpstr>
      <vt:lpstr>Umfangreiche Dienst</vt:lpstr>
      <vt:lpstr>Lehre</vt:lpstr>
      <vt:lpstr>Trainee</vt:lpstr>
    </vt:vector>
  </TitlesOfParts>
  <Company>Harald Loy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Loy Getzner Werkstoffe</dc:title>
  <dc:creator>Harald Loy</dc:creator>
  <cp:lastModifiedBy>User</cp:lastModifiedBy>
  <cp:revision>1485</cp:revision>
  <cp:lastPrinted>2015-04-12T10:46:27Z</cp:lastPrinted>
  <dcterms:created xsi:type="dcterms:W3CDTF">2010-04-21T09:21:37Z</dcterms:created>
  <dcterms:modified xsi:type="dcterms:W3CDTF">2021-05-12T03:07:40Z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policyId">
    <vt:lpwstr>/Fileshare</vt:lpwstr>
  </property>
  <property fmtid="{D5CDD505-2E9C-101B-9397-08002B2CF9AE}" pid="3" name="ContentTypeId">
    <vt:lpwstr>0x010100341534B6D8567148919A208A26EC4B6E</vt:lpwstr>
  </property>
  <property fmtid="{D5CDD505-2E9C-101B-9397-08002B2CF9AE}" pid="4" name="ItemRetentionFormula">
    <vt:lpwstr>&lt;formula id="Microsoft.Office.RecordsManagement.PolicyFeatures.Expiration.Formula.BuiltIn"&gt;&lt;number&gt;30&lt;/number&gt;&lt;property&gt;Modified&lt;/property&gt;&lt;propertyId&gt;28cf69c5-fa48-462a-b5cd-27b6f9d2bd5f&lt;/propertyId&gt;&lt;period&gt;days&lt;/period&gt;&lt;/formula&gt;</vt:lpwstr>
  </property>
</Properties>
</file>