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Default Extension="png" ContentType="image/png"/>
  <Default Extension="bin" ContentType="application/vnd.openxmlformats-officedocument.oleObject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Default Extension="vml" ContentType="application/vnd.openxmlformats-officedocument.vmlDrawing"/>
  <Default Extension="xlsx" ContentType="application/vnd.openxmlformats-officedocument.spreadsheetml.sheet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charts/chart1.xml" ContentType="application/vnd.openxmlformats-officedocument.drawingml.char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7"/>
  </p:notesMasterIdLst>
  <p:handoutMasterIdLst>
    <p:handoutMasterId r:id="rId18"/>
  </p:handoutMasterIdLst>
  <p:sldIdLst>
    <p:sldId id="262" r:id="rId2"/>
    <p:sldId id="304" r:id="rId3"/>
    <p:sldId id="357" r:id="rId4"/>
    <p:sldId id="358" r:id="rId5"/>
    <p:sldId id="265" r:id="rId6"/>
    <p:sldId id="333" r:id="rId7"/>
    <p:sldId id="365" r:id="rId8"/>
    <p:sldId id="364" r:id="rId9"/>
    <p:sldId id="363" r:id="rId10"/>
    <p:sldId id="334" r:id="rId11"/>
    <p:sldId id="359" r:id="rId12"/>
    <p:sldId id="360" r:id="rId13"/>
    <p:sldId id="361" r:id="rId14"/>
    <p:sldId id="362" r:id="rId15"/>
    <p:sldId id="331" r:id="rId16"/>
  </p:sldIdLst>
  <p:sldSz cx="9144000" cy="6858000" type="screen4x3"/>
  <p:notesSz cx="6797675" cy="9928225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="" xmlns:p15="http://schemas.microsoft.com/office/powerpoint/2012/main">
        <p15:guide id="1" orient="horz" pos="3127">
          <p15:clr>
            <a:srgbClr val="A4A3A4"/>
          </p15:clr>
        </p15:guide>
        <p15:guide id="2" pos="214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="" xmlns:p14="http://schemas.microsoft.com/office/powerpoint/2010/main">
          <a:srgbClr val="FF0000"/>
        </p14:laserClr>
      </p:ext>
      <p:ext uri="{2FDB2607-1784-4EEB-B798-7EB5836EED8A}">
        <p14:showMediaCtrls xmlns="" xmlns:p14="http://schemas.microsoft.com/office/powerpoint/2010/main" val="1"/>
      </p:ext>
    </p:extLst>
  </p:showPr>
  <p:clrMru>
    <a:srgbClr val="001D58"/>
    <a:srgbClr val="377BB3"/>
    <a:srgbClr val="72A8D4"/>
    <a:srgbClr val="000099"/>
    <a:srgbClr val="FF5050"/>
    <a:srgbClr val="FF0066"/>
    <a:srgbClr val="468CC6"/>
    <a:srgbClr val="FF6600"/>
    <a:srgbClr val="FFCC00"/>
    <a:srgbClr val="3C83BE"/>
  </p:clrMru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Средний стиль 2 - акцент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Средний стиль 2 - акцент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Средний стиль 2 - акцент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6469" autoAdjust="0"/>
    <p:restoredTop sz="82906" autoAdjust="0"/>
  </p:normalViewPr>
  <p:slideViewPr>
    <p:cSldViewPr>
      <p:cViewPr varScale="1">
        <p:scale>
          <a:sx n="96" d="100"/>
          <a:sy n="96" d="100"/>
        </p:scale>
        <p:origin x="-2064" y="-9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>
      <p:cViewPr varScale="1">
        <p:scale>
          <a:sx n="76" d="100"/>
          <a:sy n="76" d="100"/>
        </p:scale>
        <p:origin x="-2214" y="-114"/>
      </p:cViewPr>
      <p:guideLst>
        <p:guide orient="horz" pos="3127"/>
        <p:guide pos="2141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_____Microsoft_Office_Excel1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lang val="ru-RU"/>
  <c:chart>
    <c:title>
      <c:tx>
        <c:rich>
          <a:bodyPr/>
          <a:lstStyle/>
          <a:p>
            <a:pPr>
              <a:defRPr sz="1800" b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pPr>
            <a:r>
              <a:rPr lang="ru-RU" sz="1800" b="0" dirty="0" smtClean="0">
                <a:solidFill>
                  <a:srgbClr val="002060"/>
                </a:solidFill>
                <a:latin typeface="+mj-lt"/>
                <a:cs typeface="Times New Roman" panose="02020603050405020304" pitchFamily="18" charset="0"/>
              </a:rPr>
              <a:t>Типы</a:t>
            </a:r>
            <a:r>
              <a:rPr lang="ru-RU" sz="1800" b="0" baseline="0" dirty="0" smtClean="0">
                <a:solidFill>
                  <a:srgbClr val="002060"/>
                </a:solidFill>
                <a:latin typeface="+mj-lt"/>
                <a:cs typeface="Times New Roman" panose="02020603050405020304" pitchFamily="18" charset="0"/>
              </a:rPr>
              <a:t>  конструкций  пассажирских  трамвайных  путей, км</a:t>
            </a:r>
            <a:endParaRPr lang="ru-RU" sz="1800" b="0" dirty="0">
              <a:solidFill>
                <a:srgbClr val="002060"/>
              </a:solidFill>
              <a:latin typeface="+mj-lt"/>
              <a:cs typeface="Times New Roman" panose="02020603050405020304" pitchFamily="18" charset="0"/>
            </a:endParaRPr>
          </a:p>
        </c:rich>
      </c:tx>
      <c:layout>
        <c:manualLayout>
          <c:xMode val="edge"/>
          <c:yMode val="edge"/>
          <c:x val="0.15926445239977993"/>
          <c:y val="4.7941432433433337E-2"/>
        </c:manualLayout>
      </c:layout>
    </c:title>
    <c:view3D>
      <c:rotX val="30"/>
      <c:perspective val="30"/>
    </c:view3D>
    <c:plotArea>
      <c:layout>
        <c:manualLayout>
          <c:layoutTarget val="inner"/>
          <c:xMode val="edge"/>
          <c:yMode val="edge"/>
          <c:x val="1.9117591201868933E-4"/>
          <c:y val="0.13681013557416188"/>
          <c:w val="0.56286958495910522"/>
          <c:h val="0.77729733008576252"/>
        </c:manualLayout>
      </c:layout>
      <c:pie3D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Продажи</c:v>
                </c:pt>
              </c:strCache>
            </c:strRef>
          </c:tx>
          <c:explosion val="25"/>
          <c:dPt>
            <c:idx val="0"/>
            <c:spPr>
              <a:solidFill>
                <a:srgbClr val="33CCFF"/>
              </a:solidFill>
            </c:spPr>
          </c:dPt>
          <c:dPt>
            <c:idx val="1"/>
            <c:explosion val="29"/>
            <c:spPr>
              <a:solidFill>
                <a:srgbClr val="FF9933"/>
              </a:solidFill>
            </c:spPr>
          </c:dPt>
          <c:dPt>
            <c:idx val="2"/>
            <c:spPr>
              <a:solidFill>
                <a:srgbClr val="00B050"/>
              </a:solidFill>
            </c:spPr>
          </c:dPt>
          <c:dPt>
            <c:idx val="3"/>
            <c:spPr>
              <a:solidFill>
                <a:srgbClr val="FF3300"/>
              </a:solidFill>
            </c:spPr>
          </c:dPt>
          <c:dPt>
            <c:idx val="4"/>
            <c:spPr>
              <a:solidFill>
                <a:schemeClr val="accent5">
                  <a:lumMod val="75000"/>
                </a:schemeClr>
              </a:solidFill>
            </c:spPr>
          </c:dPt>
          <c:dPt>
            <c:idx val="5"/>
            <c:spPr>
              <a:solidFill>
                <a:srgbClr val="C00000"/>
              </a:solidFill>
            </c:spPr>
          </c:dPt>
          <c:dLbls>
            <c:dLbl>
              <c:idx val="3"/>
              <c:layout>
                <c:manualLayout>
                  <c:x val="6.6440899222790194E-3"/>
                  <c:y val="2.3828233983459019E-3"/>
                </c:manualLayout>
              </c:layout>
              <c:dLblPos val="bestFit"/>
              <c:showVal val="1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dLbl>
              <c:idx val="5"/>
              <c:layout>
                <c:manualLayout>
                  <c:x val="3.3837120276982956E-2"/>
                  <c:y val="5.6439101762705253E-3"/>
                </c:manualLayout>
              </c:layout>
              <c:dLblPos val="bestFit"/>
              <c:showVal val="1"/>
              <c:extLst>
                <c:ext xmlns:c15="http://schemas.microsoft.com/office/drawing/2012/chart" uri="{CE6537A1-D6FC-4f65-9D91-7224C49458BB}">
                  <c15:layout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2000" b="1" cap="none" spc="50">
                    <a:ln w="12700" cmpd="sng">
                      <a:solidFill>
                        <a:schemeClr val="accent6">
                          <a:satMod val="120000"/>
                          <a:shade val="80000"/>
                        </a:schemeClr>
                      </a:solidFill>
                      <a:prstDash val="solid"/>
                    </a:ln>
                    <a:solidFill>
                      <a:schemeClr val="accent6">
                        <a:tint val="1000"/>
                      </a:schemeClr>
                    </a:solidFill>
                    <a:effectLst>
                      <a:glow rad="53100">
                        <a:schemeClr val="accent6">
                          <a:satMod val="180000"/>
                          <a:alpha val="30000"/>
                        </a:schemeClr>
                      </a:glow>
                    </a:effectLst>
                  </a:defRPr>
                </a:pPr>
                <a:endParaRPr lang="ru-RU"/>
              </a:p>
            </c:txPr>
            <c:dLblPos val="bestFit"/>
            <c:showVal val="1"/>
            <c:showLeaderLines val="1"/>
            <c:extLst>
              <c:ext xmlns:c15="http://schemas.microsoft.com/office/drawing/2012/chart" uri="{CE6537A1-D6FC-4f65-9D91-7224C49458BB}">
                <c15:layout/>
              </c:ext>
            </c:extLst>
          </c:dLbls>
          <c:cat>
            <c:strRef>
              <c:f>Лист1!$A$2:$A$7</c:f>
              <c:strCache>
                <c:ptCount val="6"/>
                <c:pt idx="0">
                  <c:v>Шпально-щебеночная конструкция пути, км оп</c:v>
                </c:pt>
                <c:pt idx="1">
                  <c:v>Шпально-щебеночная конструкция пути на усиленном основании, км оп</c:v>
                </c:pt>
                <c:pt idx="2">
                  <c:v>на монолитной железобетонной плите, км оп</c:v>
                </c:pt>
                <c:pt idx="3">
                  <c:v>монолитный фибробетон с применением опорных, км оп блоков БС-1</c:v>
                </c:pt>
                <c:pt idx="4">
                  <c:v>монолитный фибробетон, км оп</c:v>
                </c:pt>
                <c:pt idx="5">
                  <c:v>на монолитном фибробетоне соскреплением vossloh, км оп</c:v>
                </c:pt>
              </c:strCache>
            </c:strRef>
          </c:cat>
          <c:val>
            <c:numRef>
              <c:f>Лист1!$B$2:$B$7</c:f>
              <c:numCache>
                <c:formatCode>General</c:formatCode>
                <c:ptCount val="6"/>
                <c:pt idx="0" formatCode="0.0">
                  <c:v>116.6</c:v>
                </c:pt>
                <c:pt idx="1">
                  <c:v>206.6</c:v>
                </c:pt>
                <c:pt idx="2" formatCode="0.0">
                  <c:v>74.099999999999994</c:v>
                </c:pt>
                <c:pt idx="3">
                  <c:v>21.5</c:v>
                </c:pt>
                <c:pt idx="4">
                  <c:v>30.8</c:v>
                </c:pt>
                <c:pt idx="5">
                  <c:v>1.4</c:v>
                </c:pt>
              </c:numCache>
            </c:numRef>
          </c:val>
        </c:ser>
      </c:pie3DChart>
    </c:plotArea>
    <c:legend>
      <c:legendPos val="r"/>
      <c:layout>
        <c:manualLayout>
          <c:xMode val="edge"/>
          <c:yMode val="edge"/>
          <c:x val="0.56876268218657078"/>
          <c:y val="0.15152062228775925"/>
          <c:w val="0.4220542184525608"/>
          <c:h val="0.7267891951399339"/>
        </c:manualLayout>
      </c:layout>
      <c:txPr>
        <a:bodyPr/>
        <a:lstStyle/>
        <a:p>
          <a:pPr>
            <a:defRPr sz="1350" b="0" i="0" baseline="0">
              <a:solidFill>
                <a:srgbClr val="002060"/>
              </a:solidFill>
              <a:latin typeface="Arial" panose="020B0604020202020204" pitchFamily="34" charset="0"/>
              <a:cs typeface="Times New Roman" pitchFamily="18" charset="0"/>
            </a:defRPr>
          </a:pPr>
          <a:endParaRPr lang="ru-RU"/>
        </a:p>
      </c:txPr>
    </c:legend>
    <c:plotVisOnly val="1"/>
    <c:dispBlanksAs val="zero"/>
  </c:chart>
  <c:txPr>
    <a:bodyPr/>
    <a:lstStyle/>
    <a:p>
      <a:pPr>
        <a:defRPr sz="1800"/>
      </a:pPr>
      <a:endParaRPr lang="ru-RU"/>
    </a:p>
  </c:txPr>
  <c:externalData r:id="rId1"/>
</c:chartSpace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6.e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79F84FC-830C-4A35-9CBD-1C6CD5B4FD21}" type="datetimeFigureOut">
              <a:rPr lang="ru-RU" smtClean="0"/>
              <a:pPr/>
              <a:t>11.05.2021</a:t>
            </a:fld>
            <a:endParaRPr lang="ru-RU" dirty="0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0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38496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55A3D3C-569B-4F6F-96CF-263ED1C4203F}" type="slidenum">
              <a:rPr lang="ru-RU" smtClean="0"/>
              <a:pPr/>
              <a:t>‹#›</a:t>
            </a:fld>
            <a:endParaRPr lang="ru-RU" dirty="0"/>
          </a:p>
        </p:txBody>
      </p:sp>
    </p:spTree>
    <p:extLst>
      <p:ext uri="{BB962C8B-B14F-4D97-AF65-F5344CB8AC3E}">
        <p14:creationId xmlns="" xmlns:p14="http://schemas.microsoft.com/office/powerpoint/2010/main" val="238257865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8A658B8-3D04-443F-8524-8DAEC7D41E32}" type="datetimeFigureOut">
              <a:rPr lang="ru-RU" smtClean="0"/>
              <a:pPr/>
              <a:t>11.05.2021</a:t>
            </a:fld>
            <a:endParaRPr lang="ru-RU" dirty="0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917575" y="744538"/>
            <a:ext cx="4962525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 dirty="0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768" y="4715907"/>
            <a:ext cx="5438140" cy="4467701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50443" y="9430091"/>
            <a:ext cx="2945659" cy="49641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20629F9-A6E5-4A72-BB5B-B385842D069F}" type="slidenum">
              <a:rPr lang="ru-RU" smtClean="0"/>
              <a:pPr/>
              <a:t>‹#›</a:t>
            </a:fld>
            <a:endParaRPr lang="ru-RU" dirty="0"/>
          </a:p>
        </p:txBody>
      </p:sp>
    </p:spTree>
    <p:extLst>
      <p:ext uri="{BB962C8B-B14F-4D97-AF65-F5344CB8AC3E}">
        <p14:creationId xmlns="" xmlns:p14="http://schemas.microsoft.com/office/powerpoint/2010/main" val="147585742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20629F9-A6E5-4A72-BB5B-B385842D069F}" type="slidenum">
              <a:rPr lang="ru-RU" smtClean="0"/>
              <a:pPr/>
              <a:t>5</a:t>
            </a:fld>
            <a:endParaRPr lang="ru-RU" dirty="0"/>
          </a:p>
        </p:txBody>
      </p:sp>
    </p:spTree>
    <p:extLst>
      <p:ext uri="{BB962C8B-B14F-4D97-AF65-F5344CB8AC3E}">
        <p14:creationId xmlns="" xmlns:p14="http://schemas.microsoft.com/office/powerpoint/2010/main" val="10521615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Shape 28"/>
          <p:cNvSpPr>
            <a:spLocks noGrp="1" noRot="1" noChangeAspect="1" noTextEdit="1"/>
          </p:cNvSpPr>
          <p:nvPr>
            <p:ph type="sldImg" idx="2"/>
          </p:nvPr>
        </p:nvSpPr>
        <p:spPr>
          <a:xfrm>
            <a:off x="930275" y="739775"/>
            <a:ext cx="4937125" cy="3703638"/>
          </a:xfrm>
          <a:noFill/>
        </p:spPr>
      </p:sp>
      <p:sp>
        <p:nvSpPr>
          <p:cNvPr id="21507" name="Shape 29"/>
          <p:cNvSpPr txBox="1"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numCol="1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ru-RU" altLang="ru-RU" dirty="0" smtClean="0"/>
          </a:p>
        </p:txBody>
      </p:sp>
    </p:spTree>
    <p:extLst>
      <p:ext uri="{BB962C8B-B14F-4D97-AF65-F5344CB8AC3E}">
        <p14:creationId xmlns="" xmlns:p14="http://schemas.microsoft.com/office/powerpoint/2010/main" val="126207581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Титульный слайд">
    <p:spTree>
      <p:nvGrpSpPr>
        <p:cNvPr id="1" name="Shape 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hape 8"/>
          <p:cNvSpPr txBox="1">
            <a:spLocks noGrp="1"/>
          </p:cNvSpPr>
          <p:nvPr>
            <p:ph type="ctrTitle"/>
          </p:nvPr>
        </p:nvSpPr>
        <p:spPr>
          <a:xfrm>
            <a:off x="685800" y="2111123"/>
            <a:ext cx="7772400" cy="1546500"/>
          </a:xfrm>
          <a:prstGeom prst="rect">
            <a:avLst/>
          </a:prstGeom>
        </p:spPr>
        <p:txBody>
          <a:bodyPr lIns="91425" tIns="91425" rIns="91425" bIns="91425" anchor="b" anchorCtr="0"/>
          <a:lstStyle>
            <a:lvl1pPr indent="304800" algn="ctr">
              <a:buSzPct val="100000"/>
              <a:defRPr sz="4800"/>
            </a:lvl1pPr>
            <a:lvl2pPr indent="304800" algn="ctr">
              <a:buSzPct val="100000"/>
              <a:defRPr sz="4800"/>
            </a:lvl2pPr>
            <a:lvl3pPr indent="304800" algn="ctr">
              <a:buSzPct val="100000"/>
              <a:defRPr sz="4800"/>
            </a:lvl3pPr>
            <a:lvl4pPr indent="304800" algn="ctr">
              <a:buSzPct val="100000"/>
              <a:defRPr sz="4800"/>
            </a:lvl4pPr>
            <a:lvl5pPr indent="304800" algn="ctr">
              <a:buSzPct val="100000"/>
              <a:defRPr sz="4800"/>
            </a:lvl5pPr>
            <a:lvl6pPr indent="304800" algn="ctr">
              <a:buSzPct val="100000"/>
              <a:defRPr sz="4800"/>
            </a:lvl6pPr>
            <a:lvl7pPr indent="304800" algn="ctr">
              <a:buSzPct val="100000"/>
              <a:defRPr sz="4800"/>
            </a:lvl7pPr>
            <a:lvl8pPr indent="304800" algn="ctr">
              <a:buSzPct val="100000"/>
              <a:defRPr sz="4800"/>
            </a:lvl8pPr>
            <a:lvl9pPr indent="304800" algn="ctr">
              <a:buSzPct val="100000"/>
              <a:defRPr sz="4800"/>
            </a:lvl9pPr>
          </a:lstStyle>
          <a:p>
            <a:r>
              <a:rPr lang="ru-RU" smtClean="0"/>
              <a:t>Образец заголовка</a:t>
            </a:r>
            <a:endParaRPr/>
          </a:p>
        </p:txBody>
      </p:sp>
      <p:sp>
        <p:nvSpPr>
          <p:cNvPr id="9" name="Shape 9"/>
          <p:cNvSpPr txBox="1">
            <a:spLocks noGrp="1"/>
          </p:cNvSpPr>
          <p:nvPr>
            <p:ph type="subTitle" idx="1"/>
          </p:nvPr>
        </p:nvSpPr>
        <p:spPr>
          <a:xfrm>
            <a:off x="685800" y="3786737"/>
            <a:ext cx="7772400" cy="10464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marL="0" algn="ctr">
              <a:spcBef>
                <a:spcPts val="0"/>
              </a:spcBef>
              <a:buClr>
                <a:schemeClr val="dk2"/>
              </a:buClr>
              <a:buNone/>
              <a:defRPr>
                <a:solidFill>
                  <a:schemeClr val="dk2"/>
                </a:solidFill>
              </a:defRPr>
            </a:lvl1pPr>
            <a:lvl2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2pPr>
            <a:lvl3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3pPr>
            <a:lvl4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4pPr>
            <a:lvl5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5pPr>
            <a:lvl6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6pPr>
            <a:lvl7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7pPr>
            <a:lvl8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8pPr>
            <a:lvl9pPr marL="0" indent="190500" algn="ctr">
              <a:spcBef>
                <a:spcPts val="0"/>
              </a:spcBef>
              <a:buClr>
                <a:schemeClr val="dk2"/>
              </a:buClr>
              <a:buSzPct val="100000"/>
              <a:buNone/>
              <a:defRPr sz="3000">
                <a:solidFill>
                  <a:schemeClr val="dk2"/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and Body">
    <p:spTree>
      <p:nvGrpSpPr>
        <p:cNvPr id="1" name="Shape 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hape 11"/>
          <p:cNvSpPr txBox="1">
            <a:spLocks noGrp="1"/>
          </p:cNvSpPr>
          <p:nvPr>
            <p:ph type="title"/>
          </p:nvPr>
        </p:nvSpPr>
        <p:spPr>
          <a:xfrm>
            <a:off x="457200" y="274637"/>
            <a:ext cx="8229600" cy="1143000"/>
          </a:xfrm>
          <a:prstGeom prst="rect">
            <a:avLst/>
          </a:prstGeom>
        </p:spPr>
        <p:txBody>
          <a:bodyPr lIns="91425" tIns="91425" rIns="91425" bIns="91425" anchor="b" anchorCtr="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r>
              <a:rPr lang="ru-RU" smtClean="0"/>
              <a:t>Образец заголовка</a:t>
            </a:r>
            <a:endParaRPr/>
          </a:p>
        </p:txBody>
      </p:sp>
      <p:sp>
        <p:nvSpPr>
          <p:cNvPr id="12" name="Shape 12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9677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>
              <a:defRPr/>
            </a:lvl1pPr>
            <a:lvl2pPr indent="457200">
              <a:defRPr/>
            </a:lvl2pPr>
            <a:lvl3pPr indent="914400">
              <a:defRPr/>
            </a:lvl3pPr>
            <a:lvl4pPr indent="1371600"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ColTx">
  <p:cSld name="Title and Two Columns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hape 14"/>
          <p:cNvSpPr txBox="1">
            <a:spLocks noGrp="1"/>
          </p:cNvSpPr>
          <p:nvPr>
            <p:ph type="title"/>
          </p:nvPr>
        </p:nvSpPr>
        <p:spPr>
          <a:xfrm>
            <a:off x="457200" y="274637"/>
            <a:ext cx="8229600" cy="1143000"/>
          </a:xfrm>
          <a:prstGeom prst="rect">
            <a:avLst/>
          </a:prstGeom>
        </p:spPr>
        <p:txBody>
          <a:bodyPr lIns="91425" tIns="91425" rIns="91425" bIns="91425" anchor="b" anchorCtr="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r>
              <a:rPr lang="ru-RU" smtClean="0"/>
              <a:t>Образец заголовка</a:t>
            </a:r>
            <a:endParaRPr/>
          </a:p>
        </p:txBody>
      </p:sp>
      <p:sp>
        <p:nvSpPr>
          <p:cNvPr id="15" name="Shape 15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3994500" cy="49677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16" name="Shape 16"/>
          <p:cNvSpPr txBox="1">
            <a:spLocks noGrp="1"/>
          </p:cNvSpPr>
          <p:nvPr>
            <p:ph type="body" idx="2"/>
          </p:nvPr>
        </p:nvSpPr>
        <p:spPr>
          <a:xfrm>
            <a:off x="4692273" y="1600200"/>
            <a:ext cx="3994500" cy="49677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>
  <p:cSld name="Caption">
    <p:spTree>
      <p:nvGrpSpPr>
        <p:cNvPr id="1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hape 20"/>
          <p:cNvSpPr txBox="1">
            <a:spLocks noGrp="1"/>
          </p:cNvSpPr>
          <p:nvPr>
            <p:ph type="body" idx="1"/>
          </p:nvPr>
        </p:nvSpPr>
        <p:spPr>
          <a:xfrm>
            <a:off x="457200" y="5875078"/>
            <a:ext cx="8229600" cy="6927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marL="285750" indent="-171450" algn="ctr">
              <a:spcBef>
                <a:spcPts val="360"/>
              </a:spcBef>
              <a:buSzPct val="100000"/>
              <a:buNone/>
              <a:defRPr sz="1800"/>
            </a:lvl1pPr>
          </a:lstStyle>
          <a:p>
            <a:pPr lvl="0"/>
            <a:r>
              <a:rPr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>
  <p:cSld name="Пустой слайд">
    <p:spTree>
      <p:nvGrpSpPr>
        <p:cNvPr id="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hape 5"/>
          <p:cNvSpPr txBox="1">
            <a:spLocks noGrp="1"/>
          </p:cNvSpPr>
          <p:nvPr>
            <p:ph type="title"/>
          </p:nvPr>
        </p:nvSpPr>
        <p:spPr>
          <a:xfrm>
            <a:off x="457200" y="274637"/>
            <a:ext cx="8229600" cy="1143000"/>
          </a:xfrm>
          <a:prstGeom prst="rect">
            <a:avLst/>
          </a:prstGeom>
        </p:spPr>
        <p:txBody>
          <a:bodyPr lIns="91425" tIns="91425" rIns="91425" bIns="91425" anchor="b" anchorCtr="0"/>
          <a:lstStyle>
            <a:lvl1pPr marL="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1pPr>
            <a:lvl2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2pPr>
            <a:lvl3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3pPr>
            <a:lvl4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4pPr>
            <a:lvl5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5pPr>
            <a:lvl6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6pPr>
            <a:lvl7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7pPr>
            <a:lvl8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8pPr>
            <a:lvl9pPr marL="0" indent="228600">
              <a:buClr>
                <a:schemeClr val="dk1"/>
              </a:buClr>
              <a:buSzPct val="100000"/>
              <a:buNone/>
              <a:defRPr sz="3600" b="1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6" name="Shape 6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9677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marL="342900" indent="-152400">
              <a:spcBef>
                <a:spcPts val="600"/>
              </a:spcBef>
              <a:buClr>
                <a:schemeClr val="dk1"/>
              </a:buClr>
              <a:buSzPct val="100000"/>
              <a:defRPr sz="3000">
                <a:solidFill>
                  <a:schemeClr val="dk1"/>
                </a:solidFill>
              </a:defRPr>
            </a:lvl1pPr>
            <a:lvl2pPr marL="742950" indent="-133350">
              <a:spcBef>
                <a:spcPts val="480"/>
              </a:spcBef>
              <a:buClr>
                <a:schemeClr val="dk1"/>
              </a:buClr>
              <a:buSzPct val="100000"/>
              <a:defRPr sz="2400">
                <a:solidFill>
                  <a:schemeClr val="dk1"/>
                </a:solidFill>
              </a:defRPr>
            </a:lvl2pPr>
            <a:lvl3pPr marL="1143000" indent="-76200">
              <a:spcBef>
                <a:spcPts val="480"/>
              </a:spcBef>
              <a:buClr>
                <a:schemeClr val="dk1"/>
              </a:buClr>
              <a:buSzPct val="100000"/>
              <a:defRPr sz="2400">
                <a:solidFill>
                  <a:schemeClr val="dk1"/>
                </a:solidFill>
              </a:defRPr>
            </a:lvl3pPr>
            <a:lvl4pPr marL="1600200" indent="-114300">
              <a:spcBef>
                <a:spcPts val="360"/>
              </a:spcBef>
              <a:buClr>
                <a:schemeClr val="dk1"/>
              </a:buClr>
              <a:buSzPct val="100000"/>
              <a:defRPr sz="1800">
                <a:solidFill>
                  <a:schemeClr val="dk1"/>
                </a:solidFill>
              </a:defRPr>
            </a:lvl4pPr>
            <a:lvl5pPr marL="2057400" indent="-114300">
              <a:spcBef>
                <a:spcPts val="360"/>
              </a:spcBef>
              <a:buClr>
                <a:schemeClr val="dk1"/>
              </a:buClr>
              <a:buSzPct val="100000"/>
              <a:defRPr sz="1800">
                <a:solidFill>
                  <a:schemeClr val="dk1"/>
                </a:solidFill>
              </a:defRPr>
            </a:lvl5pPr>
            <a:lvl6pPr marL="2514600" indent="-114300">
              <a:spcBef>
                <a:spcPts val="360"/>
              </a:spcBef>
              <a:buClr>
                <a:schemeClr val="dk1"/>
              </a:buClr>
              <a:buSzPct val="100000"/>
              <a:defRPr sz="1800">
                <a:solidFill>
                  <a:schemeClr val="dk1"/>
                </a:solidFill>
              </a:defRPr>
            </a:lvl6pPr>
            <a:lvl7pPr marL="2971800" indent="-114300">
              <a:spcBef>
                <a:spcPts val="360"/>
              </a:spcBef>
              <a:buClr>
                <a:schemeClr val="dk1"/>
              </a:buClr>
              <a:buSzPct val="100000"/>
              <a:defRPr sz="1800">
                <a:solidFill>
                  <a:schemeClr val="dk1"/>
                </a:solidFill>
              </a:defRPr>
            </a:lvl7pPr>
            <a:lvl8pPr marL="3429000" indent="-114300">
              <a:spcBef>
                <a:spcPts val="360"/>
              </a:spcBef>
              <a:buClr>
                <a:schemeClr val="dk1"/>
              </a:buClr>
              <a:buSzPct val="100000"/>
              <a:defRPr sz="1800">
                <a:solidFill>
                  <a:schemeClr val="dk1"/>
                </a:solidFill>
              </a:defRPr>
            </a:lvl8pPr>
            <a:lvl9pPr marL="3886200" indent="-114300">
              <a:spcBef>
                <a:spcPts val="360"/>
              </a:spcBef>
              <a:buClr>
                <a:schemeClr val="dk1"/>
              </a:buClr>
              <a:buSzPct val="100000"/>
              <a:defRPr sz="1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5" r:id="rId4"/>
    <p:sldLayoutId id="2147483666" r:id="rId5"/>
  </p:sldLayoutIdLst>
  <p:txStyles>
    <p:titleStyle>
      <a:defPPr marR="0" algn="l" rtl="0">
        <a:lnSpc>
          <a:spcPct val="100000"/>
        </a:lnSpc>
        <a:spcBef>
          <a:spcPts val="0"/>
        </a:spcBef>
        <a:spcAft>
          <a:spcPts val="0"/>
        </a:spcAft>
      </a:defPPr>
      <a:lvl1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2pPr>
    </p:titleStyle>
    <p:bodyStyle>
      <a:defPPr marR="0" algn="l" rtl="0">
        <a:lnSpc>
          <a:spcPct val="100000"/>
        </a:lnSpc>
        <a:spcBef>
          <a:spcPts val="0"/>
        </a:spcBef>
        <a:spcAft>
          <a:spcPts val="0"/>
        </a:spcAft>
      </a:defPPr>
      <a:lvl1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algn="l" rtl="0">
        <a:lnSpc>
          <a:spcPct val="100000"/>
        </a:lnSpc>
        <a:spcBef>
          <a:spcPts val="0"/>
        </a:spcBef>
        <a:spcAft>
          <a:spcPts val="0"/>
        </a:spcAft>
      </a:defPPr>
      <a:lvl1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algn="l" rtl="0" eaLnBrk="1" hangingPunct="1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 baseline="0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slideLayout" Target="../slideLayouts/slideLayout5.xml"/><Relationship Id="rId1" Type="http://schemas.openxmlformats.org/officeDocument/2006/relationships/vmlDrawing" Target="../drawings/vmlDrawing1.vml"/><Relationship Id="rId5" Type="http://schemas.openxmlformats.org/officeDocument/2006/relationships/image" Target="../media/image7.jpeg"/><Relationship Id="rId4" Type="http://schemas.openxmlformats.org/officeDocument/2006/relationships/oleObject" Target="../embeddings/oleObject1.bin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9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6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Shape 2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5214942" y="500041"/>
            <a:ext cx="3601408" cy="6357959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Shape 24"/>
          <p:cNvPicPr preferRelativeResize="0"/>
          <p:nvPr/>
        </p:nvPicPr>
        <p:blipFill>
          <a:blip r:embed="rId3"/>
          <a:stretch>
            <a:fillRect/>
          </a:stretch>
        </p:blipFill>
        <p:spPr>
          <a:xfrm>
            <a:off x="714348" y="4643446"/>
            <a:ext cx="2723025" cy="543475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Shape 25"/>
          <p:cNvSpPr txBox="1"/>
          <p:nvPr/>
        </p:nvSpPr>
        <p:spPr>
          <a:xfrm>
            <a:off x="899592" y="1703618"/>
            <a:ext cx="5688630" cy="2357454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 algn="ctr"/>
            <a:endParaRPr lang="ru-RU" sz="3200" dirty="0" smtClean="0">
              <a:solidFill>
                <a:srgbClr val="003399"/>
              </a:solidFill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6215074" y="0"/>
            <a:ext cx="2928926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ru-RU" dirty="0" smtClean="0"/>
              <a:t>      	</a:t>
            </a:r>
            <a:endParaRPr lang="ru-RU" dirty="0"/>
          </a:p>
        </p:txBody>
      </p:sp>
      <p:sp>
        <p:nvSpPr>
          <p:cNvPr id="7" name="TextBox 6"/>
          <p:cNvSpPr txBox="1"/>
          <p:nvPr/>
        </p:nvSpPr>
        <p:spPr>
          <a:xfrm>
            <a:off x="611560" y="1934958"/>
            <a:ext cx="6055675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ea typeface="Batang" pitchFamily="18" charset="-127"/>
                <a:cs typeface="Times New Roman" panose="02020603050405020304" pitchFamily="18" charset="0"/>
              </a:rPr>
              <a:t>Трамвайные пути </a:t>
            </a:r>
            <a:b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ea typeface="Batang" pitchFamily="18" charset="-127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ea typeface="Batang" pitchFamily="18" charset="-127"/>
                <a:cs typeface="Times New Roman" panose="02020603050405020304" pitchFamily="18" charset="0"/>
              </a:rPr>
              <a:t>Санкт-Петербурга.</a:t>
            </a:r>
          </a:p>
          <a:p>
            <a:pPr algn="ctr"/>
            <a: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ea typeface="Batang" pitchFamily="18" charset="-127"/>
                <a:cs typeface="Times New Roman" panose="02020603050405020304" pitchFamily="18" charset="0"/>
              </a:rPr>
              <a:t>Проблемные вопросы.</a:t>
            </a:r>
          </a:p>
          <a:p>
            <a:pPr algn="ctr"/>
            <a:r>
              <a:rPr lang="ru-RU" sz="3600" b="1" dirty="0" smtClean="0">
                <a:solidFill>
                  <a:srgbClr val="002060"/>
                </a:solidFill>
                <a:latin typeface="Times New Roman" panose="02020603050405020304" pitchFamily="18" charset="0"/>
                <a:ea typeface="Batang" pitchFamily="18" charset="-127"/>
                <a:cs typeface="Times New Roman" panose="02020603050405020304" pitchFamily="18" charset="0"/>
              </a:rPr>
              <a:t>Перспективы развития </a:t>
            </a:r>
            <a:endParaRPr lang="ru-RU" sz="3200" b="1" dirty="0">
              <a:solidFill>
                <a:srgbClr val="002060"/>
              </a:solidFill>
              <a:latin typeface="Times New Roman" panose="02020603050405020304" pitchFamily="18" charset="0"/>
              <a:ea typeface="Batang" pitchFamily="18" charset="-127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5397527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hape 31"/>
          <p:cNvSpPr/>
          <p:nvPr/>
        </p:nvSpPr>
        <p:spPr>
          <a:xfrm>
            <a:off x="0" y="0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История развития трамвайного движения </a:t>
            </a:r>
            <a:b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</a:br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в Санкт-Петербурге</a:t>
            </a:r>
            <a:endParaRPr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5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77900"/>
            <a:ext cx="2037461" cy="405000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Текст 6"/>
          <p:cNvSpPr>
            <a:spLocks noGrp="1"/>
          </p:cNvSpPr>
          <p:nvPr>
            <p:ph type="body" idx="1"/>
          </p:nvPr>
        </p:nvSpPr>
        <p:spPr>
          <a:xfrm>
            <a:off x="-180528" y="764704"/>
            <a:ext cx="5904656" cy="5184576"/>
          </a:xfrm>
        </p:spPr>
        <p:txBody>
          <a:bodyPr/>
          <a:lstStyle/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400" dirty="0" smtClean="0"/>
              <a:t>		</a:t>
            </a:r>
            <a:r>
              <a:rPr lang="ru-RU" sz="1650" dirty="0" smtClean="0">
                <a:solidFill>
                  <a:srgbClr val="001D58"/>
                </a:solidFill>
              </a:rPr>
              <a:t>В 1863 году в Петербурге появился новый вид городского пассажирского транспорта — «конка» или трамвай на конной тяге. Протяженность первых коночных линий достигла 8 км. </a:t>
            </a:r>
          </a:p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650" dirty="0" smtClean="0">
                <a:solidFill>
                  <a:srgbClr val="001D58"/>
                </a:solidFill>
              </a:rPr>
              <a:t>		В августе 1880 г. инженером  Ф.А. </a:t>
            </a:r>
            <a:r>
              <a:rPr lang="ru-RU" sz="1650" dirty="0" err="1" smtClean="0">
                <a:solidFill>
                  <a:srgbClr val="001D58"/>
                </a:solidFill>
              </a:rPr>
              <a:t>Пироцким</a:t>
            </a:r>
            <a:r>
              <a:rPr lang="ru-RU" sz="1650" dirty="0" smtClean="0">
                <a:solidFill>
                  <a:srgbClr val="001D58"/>
                </a:solidFill>
              </a:rPr>
              <a:t> были успешно проведены опыты по запуску вагона на электрической тяге. Однако, переоборудование конной дороги в электрическую требовало вложения немалых средств, а дополнительных выгод для себя владельцы «</a:t>
            </a:r>
            <a:r>
              <a:rPr lang="ru-RU" sz="1650" dirty="0" err="1" smtClean="0">
                <a:solidFill>
                  <a:srgbClr val="001D58"/>
                </a:solidFill>
              </a:rPr>
              <a:t>конножелезки</a:t>
            </a:r>
            <a:r>
              <a:rPr lang="ru-RU" sz="1650" dirty="0" smtClean="0">
                <a:solidFill>
                  <a:srgbClr val="001D58"/>
                </a:solidFill>
              </a:rPr>
              <a:t>» не увидели.</a:t>
            </a:r>
          </a:p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650" dirty="0" smtClean="0">
                <a:solidFill>
                  <a:srgbClr val="001D58"/>
                </a:solidFill>
              </a:rPr>
              <a:t>		В 90-е годы XIX века по льду р. Невы были проложены трамвайные линии, действовавшие с января по март до 1910г.</a:t>
            </a:r>
          </a:p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650" dirty="0" smtClean="0">
                <a:solidFill>
                  <a:srgbClr val="001D58"/>
                </a:solidFill>
              </a:rPr>
              <a:t>		</a:t>
            </a:r>
            <a:r>
              <a:rPr lang="ru-RU" sz="1650" dirty="0">
                <a:solidFill>
                  <a:srgbClr val="001D58"/>
                </a:solidFill>
              </a:rPr>
              <a:t> По </a:t>
            </a:r>
            <a:r>
              <a:rPr lang="ru-RU" sz="1650" dirty="0" smtClean="0">
                <a:solidFill>
                  <a:srgbClr val="001D58"/>
                </a:solidFill>
              </a:rPr>
              <a:t>проекту трамвайного движения, </a:t>
            </a:r>
            <a:r>
              <a:rPr lang="ru-RU" sz="1650" dirty="0">
                <a:solidFill>
                  <a:srgbClr val="001D58"/>
                </a:solidFill>
              </a:rPr>
              <a:t>подготовленному в 1903 году, необходимо было проложить дополнительно 208 км рельсовых путей. </a:t>
            </a:r>
            <a:endParaRPr lang="ru-RU" sz="1650" b="1" dirty="0">
              <a:solidFill>
                <a:srgbClr val="001D58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9218" name="Picture 2" descr="D:\Мои документы\Загрузки\1. Ледовый трамвай_1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19576" y="2996952"/>
            <a:ext cx="3104256" cy="2328192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219" name="Picture 3" descr="D:\Мои документы\Загрузки\Конка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19576" y="908720"/>
            <a:ext cx="3104256" cy="1876351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Текст 6"/>
          <p:cNvSpPr txBox="1">
            <a:spLocks/>
          </p:cNvSpPr>
          <p:nvPr/>
        </p:nvSpPr>
        <p:spPr>
          <a:xfrm>
            <a:off x="-180528" y="5805264"/>
            <a:ext cx="9104360" cy="1368152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defPPr marR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342900" marR="0" indent="-152400" algn="l" rtl="0" eaLnBrk="1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30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742950" marR="0" indent="457200" algn="l" rtl="0" eaLnBrk="1" hangingPunct="1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24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1143000" marR="0" indent="914400" algn="l" rtl="0" eaLnBrk="1" hangingPunct="1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24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1600200" marR="0" indent="1371600" algn="l" rtl="0" eaLnBrk="1" hangingPunct="1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18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2057400" marR="0" indent="-114300" algn="l" rtl="0" eaLnBrk="1" hangingPunct="1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18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2514600" marR="0" indent="-114300" algn="l" rtl="0" eaLnBrk="1" hangingPunct="1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18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2971800" marR="0" indent="-114300" algn="l" rtl="0" eaLnBrk="1" hangingPunct="1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18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3429000" marR="0" indent="-114300" algn="l" rtl="0" eaLnBrk="1" hangingPunct="1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18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3886200" marR="0" indent="-114300" algn="l" rtl="0" eaLnBrk="1" hangingPunct="1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ct val="100000"/>
              <a:buNone/>
              <a:defRPr sz="1800" b="0" i="0" u="none" strike="noStrike" cap="none" baseline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800" kern="0" dirty="0" smtClean="0">
                <a:solidFill>
                  <a:srgbClr val="001D58"/>
                </a:solidFill>
              </a:rPr>
              <a:t>		</a:t>
            </a:r>
            <a:r>
              <a:rPr lang="ru-RU" sz="1650" kern="0" dirty="0" smtClean="0">
                <a:solidFill>
                  <a:srgbClr val="001D58"/>
                </a:solidFill>
              </a:rPr>
              <a:t>Требовалось построить центральную электростанцию, 9 электрических подстанций, реконструировать 6 коночных парков и дополнительно построить 2 новых </a:t>
            </a:r>
            <a:r>
              <a:rPr lang="ru-RU" sz="1650" kern="0" dirty="0" err="1" smtClean="0">
                <a:solidFill>
                  <a:srgbClr val="001D58"/>
                </a:solidFill>
              </a:rPr>
              <a:t>трампарка</a:t>
            </a:r>
            <a:r>
              <a:rPr lang="ru-RU" sz="1650" kern="0" dirty="0" smtClean="0">
                <a:solidFill>
                  <a:srgbClr val="001D58"/>
                </a:solidFill>
              </a:rPr>
              <a:t>. Работы предполагалось разделить на 4 этапа и закончить их к 1925 году. </a:t>
            </a:r>
            <a:endParaRPr lang="ru-RU" sz="1650" b="1" kern="0" dirty="0">
              <a:solidFill>
                <a:srgbClr val="001D58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hape 31"/>
          <p:cNvSpPr/>
          <p:nvPr/>
        </p:nvSpPr>
        <p:spPr>
          <a:xfrm>
            <a:off x="0" y="0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История развития трамвайного движения </a:t>
            </a:r>
            <a:b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</a:br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в Санкт-Петербурге</a:t>
            </a:r>
            <a:endParaRPr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5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77900"/>
            <a:ext cx="2037461" cy="405000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Текст 6"/>
          <p:cNvSpPr>
            <a:spLocks noGrp="1"/>
          </p:cNvSpPr>
          <p:nvPr>
            <p:ph type="body" idx="1"/>
          </p:nvPr>
        </p:nvSpPr>
        <p:spPr>
          <a:xfrm>
            <a:off x="0" y="718729"/>
            <a:ext cx="9036496" cy="4654487"/>
          </a:xfrm>
        </p:spPr>
        <p:txBody>
          <a:bodyPr/>
          <a:lstStyle/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400" dirty="0" smtClean="0"/>
              <a:t>		</a:t>
            </a:r>
            <a:r>
              <a:rPr lang="ru-RU" sz="1650" dirty="0" smtClean="0">
                <a:solidFill>
                  <a:srgbClr val="001D58"/>
                </a:solidFill>
                <a:latin typeface="+mn-lt"/>
              </a:rPr>
              <a:t>Трамвайное движение в Петербурге открылось 29 сентября 1907 года. </a:t>
            </a:r>
          </a:p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650" dirty="0" smtClean="0">
                <a:solidFill>
                  <a:srgbClr val="001D58"/>
                </a:solidFill>
                <a:latin typeface="+mn-lt"/>
              </a:rPr>
              <a:t>		Уже к 1908 году общая протяженность маршрутов составила 58 км двойного пути. </a:t>
            </a:r>
          </a:p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650" dirty="0" smtClean="0">
                <a:solidFill>
                  <a:srgbClr val="001D58"/>
                </a:solidFill>
                <a:latin typeface="+mn-lt"/>
                <a:cs typeface="Times New Roman" pitchFamily="18" charset="0"/>
              </a:rPr>
              <a:t>		Особенности взаимоотношений владельцев конных железных дорог и городских властей привели к наследованию определенных особенностей от конки к трамвайному пути. Так, старейшие трамвайные парки города </a:t>
            </a:r>
            <a:r>
              <a:rPr lang="ru-RU" sz="1650" dirty="0">
                <a:solidFill>
                  <a:srgbClr val="001D58"/>
                </a:solidFill>
                <a:latin typeface="+mn-lt"/>
              </a:rPr>
              <a:t>Василеостровский (Средний проспект В.О., 77), Петербургский (Большая </a:t>
            </a:r>
            <a:r>
              <a:rPr lang="ru-RU" sz="1650" dirty="0" err="1">
                <a:solidFill>
                  <a:srgbClr val="001D58"/>
                </a:solidFill>
                <a:latin typeface="+mn-lt"/>
              </a:rPr>
              <a:t>Подъяческая</a:t>
            </a:r>
            <a:r>
              <a:rPr lang="ru-RU" sz="1650" dirty="0">
                <a:solidFill>
                  <a:srgbClr val="001D58"/>
                </a:solidFill>
                <a:latin typeface="+mn-lt"/>
              </a:rPr>
              <a:t>, 24/2)  и Московский (Московский пр., 83</a:t>
            </a:r>
            <a:r>
              <a:rPr lang="ru-RU" sz="1650" dirty="0" smtClean="0">
                <a:solidFill>
                  <a:srgbClr val="001D58"/>
                </a:solidFill>
                <a:latin typeface="+mn-lt"/>
              </a:rPr>
              <a:t>), получили специфическую конструкцию въездных/</a:t>
            </a:r>
            <a:r>
              <a:rPr lang="ru-RU" sz="1650" dirty="0">
                <a:solidFill>
                  <a:srgbClr val="001D58"/>
                </a:solidFill>
                <a:latin typeface="+mn-lt"/>
              </a:rPr>
              <a:t> </a:t>
            </a:r>
            <a:r>
              <a:rPr lang="ru-RU" sz="1650" dirty="0" smtClean="0">
                <a:solidFill>
                  <a:srgbClr val="001D58"/>
                </a:solidFill>
                <a:latin typeface="+mn-lt"/>
              </a:rPr>
              <a:t>выездных вееров депо с кривыми Р14 и компаундными крестовинами. В современных условиях, ввиду застройки прилегающей территории трамвайных парков, изменение геометрии вееров практически невозможно.</a:t>
            </a:r>
          </a:p>
          <a:p>
            <a:pPr algn="just">
              <a:lnSpc>
                <a:spcPct val="114000"/>
              </a:lnSpc>
              <a:spcAft>
                <a:spcPts val="600"/>
              </a:spcAft>
            </a:pPr>
            <a:r>
              <a:rPr lang="ru-RU" sz="1650" dirty="0" smtClean="0">
                <a:solidFill>
                  <a:srgbClr val="001D58"/>
                </a:solidFill>
                <a:latin typeface="+mn-lt"/>
                <a:cs typeface="Times New Roman" pitchFamily="18" charset="0"/>
              </a:rPr>
              <a:t>		Также, ввиду имевшихся путей конки, оборудованных </a:t>
            </a:r>
            <a:r>
              <a:rPr lang="ru-RU" sz="1650" dirty="0" err="1" smtClean="0">
                <a:solidFill>
                  <a:srgbClr val="001D58"/>
                </a:solidFill>
                <a:latin typeface="+mn-lt"/>
                <a:cs typeface="Times New Roman" pitchFamily="18" charset="0"/>
              </a:rPr>
              <a:t>одноостряковыми</a:t>
            </a:r>
            <a:r>
              <a:rPr lang="ru-RU" sz="1650" dirty="0" smtClean="0">
                <a:solidFill>
                  <a:srgbClr val="001D58"/>
                </a:solidFill>
                <a:latin typeface="+mn-lt"/>
                <a:cs typeface="Times New Roman" pitchFamily="18" charset="0"/>
              </a:rPr>
              <a:t> (</a:t>
            </a:r>
            <a:r>
              <a:rPr lang="ru-RU" sz="1650" dirty="0" err="1" smtClean="0">
                <a:solidFill>
                  <a:srgbClr val="001D58"/>
                </a:solidFill>
                <a:latin typeface="+mn-lt"/>
                <a:cs typeface="Times New Roman" pitchFamily="18" charset="0"/>
              </a:rPr>
              <a:t>одноперьевыми</a:t>
            </a:r>
            <a:r>
              <a:rPr lang="ru-RU" sz="1650" dirty="0" smtClean="0">
                <a:solidFill>
                  <a:srgbClr val="001D58"/>
                </a:solidFill>
                <a:latin typeface="+mn-lt"/>
                <a:cs typeface="Times New Roman" pitchFamily="18" charset="0"/>
              </a:rPr>
              <a:t>) стрелками, и простоты их изготовления в дальнейшем, именно такой тип стрелок является массовым в Петербурге и по сей день.</a:t>
            </a:r>
            <a:endParaRPr lang="ru-RU" sz="1650" dirty="0">
              <a:solidFill>
                <a:srgbClr val="001D58"/>
              </a:solidFill>
              <a:latin typeface="+mn-lt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0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Схема трамвайных путей Санкт-Петербурга</a:t>
            </a:r>
            <a:endParaRPr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3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graphicFrame>
        <p:nvGraphicFramePr>
          <p:cNvPr id="5" name="Объект 4"/>
          <p:cNvGraphicFramePr>
            <a:graphicFrameLocks noChangeAspect="1"/>
          </p:cNvGraphicFramePr>
          <p:nvPr>
            <p:extLst>
              <p:ext uri="{D42A27DB-BD31-4B8C-83A1-F6EECF244321}">
                <p14:modId xmlns="" xmlns:p14="http://schemas.microsoft.com/office/powerpoint/2010/main" val="3086509855"/>
              </p:ext>
            </p:extLst>
          </p:nvPr>
        </p:nvGraphicFramePr>
        <p:xfrm>
          <a:off x="4644008" y="1001248"/>
          <a:ext cx="4392488" cy="5812128"/>
        </p:xfrm>
        <a:graphic>
          <a:graphicData uri="http://schemas.openxmlformats.org/presentationml/2006/ole">
            <p:oleObj spid="_x0000_s5136" name="Acrobat Document" r:id="rId4" imgW="25355520" imgH="29640600" progId="">
              <p:embed/>
            </p:oleObj>
          </a:graphicData>
        </a:graphic>
      </p:graphicFrame>
      <p:pic>
        <p:nvPicPr>
          <p:cNvPr id="5133" name="Picture 13" descr="D:\Мои документы\Загрузки\Карта_1906_контур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001248"/>
            <a:ext cx="4392487" cy="5693610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Текст 1"/>
          <p:cNvSpPr txBox="1">
            <a:spLocks/>
          </p:cNvSpPr>
          <p:nvPr/>
        </p:nvSpPr>
        <p:spPr>
          <a:xfrm>
            <a:off x="164298" y="718056"/>
            <a:ext cx="8800189" cy="311356"/>
          </a:xfrm>
          <a:prstGeom prst="rect">
            <a:avLst/>
          </a:prstGeom>
        </p:spPr>
        <p:txBody>
          <a:bodyPr/>
          <a:lstStyle>
            <a:defPPr marR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algn="l" rt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 baseline="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269821" algn="just" eaLnBrk="0" fontAlgn="base" hangingPunct="0">
              <a:spcBef>
                <a:spcPct val="0"/>
              </a:spcBef>
              <a:spcAft>
                <a:spcPts val="600"/>
              </a:spcAft>
              <a:tabLst>
                <a:tab pos="228554" algn="l"/>
              </a:tabLst>
            </a:pPr>
            <a:r>
              <a:rPr lang="ru-RU" kern="0" dirty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</a:t>
            </a:r>
            <a:r>
              <a:rPr lang="ru-RU" kern="0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      Конно-железные дороги 1906г. 			 Трамвайные пути 2021г.</a:t>
            </a:r>
          </a:p>
          <a:p>
            <a:pPr marL="0" lvl="1" algn="ctr"/>
            <a:r>
              <a:rPr lang="ru-RU" sz="1800" kern="0" dirty="0" smtClean="0">
                <a:solidFill>
                  <a:srgbClr val="002060"/>
                </a:solidFill>
                <a:latin typeface="+mj-lt"/>
              </a:rPr>
              <a:t>    </a:t>
            </a:r>
            <a:endParaRPr lang="ru-RU" sz="1800" kern="0" dirty="0">
              <a:latin typeface="+mj-lt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3054432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Текст 1"/>
          <p:cNvSpPr>
            <a:spLocks noGrp="1"/>
          </p:cNvSpPr>
          <p:nvPr>
            <p:ph type="body" idx="1"/>
          </p:nvPr>
        </p:nvSpPr>
        <p:spPr>
          <a:xfrm>
            <a:off x="0" y="725752"/>
            <a:ext cx="9001156" cy="5842026"/>
          </a:xfrm>
        </p:spPr>
        <p:txBody>
          <a:bodyPr/>
          <a:lstStyle/>
          <a:p>
            <a:pPr indent="269821" algn="just" eaLnBrk="0" fontAlgn="base" hangingPunct="0">
              <a:spcBef>
                <a:spcPct val="0"/>
              </a:spcBef>
              <a:spcAft>
                <a:spcPts val="600"/>
              </a:spcAft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Общее протяжение эксплуатируемых трамвайных путей – 511 км одиночного пути (оп).</a:t>
            </a:r>
          </a:p>
          <a:p>
            <a:pPr indent="269821" algn="just" eaLnBrk="0" fontAlgn="base" hangingPunct="0">
              <a:spcBef>
                <a:spcPct val="0"/>
              </a:spcBef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Протяженность пассажирских путей, км оп – 450,6, в том числе:</a:t>
            </a:r>
          </a:p>
          <a:p>
            <a:pPr marL="628650" indent="-342900" algn="just" eaLnBrk="0" fontAlgn="base" hangingPunct="0">
              <a:spcBef>
                <a:spcPct val="0"/>
              </a:spcBef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путей с покрытием, км оп – 359,9</a:t>
            </a:r>
          </a:p>
          <a:p>
            <a:pPr marL="628650" indent="-342900" algn="just" eaLnBrk="0" fontAlgn="base" hangingPunct="0">
              <a:spcBef>
                <a:spcPct val="0"/>
              </a:spcBef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открытых путей, км оп – 90,7</a:t>
            </a:r>
          </a:p>
          <a:p>
            <a:pPr marL="628650" indent="-342900" algn="just" eaLnBrk="0" fontAlgn="base" hangingPunct="0">
              <a:spcBef>
                <a:spcPct val="0"/>
              </a:spcBef>
              <a:spcAft>
                <a:spcPts val="600"/>
              </a:spcAft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обособленных путей, км оп – 218,9</a:t>
            </a:r>
          </a:p>
          <a:p>
            <a:pPr indent="269821" algn="just" eaLnBrk="0" fontAlgn="base" hangingPunct="0">
              <a:spcBef>
                <a:spcPct val="0"/>
              </a:spcBef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Узловые устройства, шт – 81, в том числе:</a:t>
            </a:r>
          </a:p>
          <a:p>
            <a:pPr marL="628650" indent="-342900" algn="just" eaLnBrk="0" fontAlgn="base" hangingPunct="0">
              <a:spcBef>
                <a:spcPct val="0"/>
              </a:spcBef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узлы, шт – 69</a:t>
            </a:r>
          </a:p>
          <a:p>
            <a:pPr marL="628650" indent="-342900" algn="just" eaLnBrk="0" fontAlgn="base" hangingPunct="0">
              <a:spcBef>
                <a:spcPct val="0"/>
              </a:spcBef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трамвайные съезды, шт – 7 (1 – временный)</a:t>
            </a:r>
          </a:p>
          <a:p>
            <a:pPr marL="628650" indent="-342900" algn="just" eaLnBrk="0" fontAlgn="base" hangingPunct="0">
              <a:spcBef>
                <a:spcPct val="0"/>
              </a:spcBef>
              <a:spcAft>
                <a:spcPts val="600"/>
              </a:spcAft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пересечения с железнодорожными путями, шт – 5</a:t>
            </a:r>
          </a:p>
          <a:p>
            <a:pPr indent="0" algn="just" eaLnBrk="0" fontAlgn="base" hangingPunct="0">
              <a:spcBef>
                <a:spcPct val="0"/>
              </a:spcBef>
              <a:spcAft>
                <a:spcPts val="600"/>
              </a:spcAft>
              <a:tabLst>
                <a:tab pos="228554" algn="l"/>
              </a:tabLst>
            </a:pPr>
            <a:r>
              <a:rPr lang="ru-RU" dirty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</a:t>
            </a: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   Конечные пункты, шт </a:t>
            </a:r>
            <a:r>
              <a:rPr lang="ru-RU" dirty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– </a:t>
            </a: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45</a:t>
            </a:r>
            <a:endParaRPr lang="ru-RU" dirty="0">
              <a:solidFill>
                <a:srgbClr val="002060"/>
              </a:solidFill>
              <a:latin typeface="+mj-lt"/>
              <a:ea typeface="Times New Roman" pitchFamily="18" charset="0"/>
              <a:cs typeface="Times New Roman" pitchFamily="18" charset="0"/>
            </a:endParaRPr>
          </a:p>
          <a:p>
            <a:pPr indent="269821" algn="just" eaLnBrk="0" fontAlgn="base" hangingPunct="0">
              <a:spcBef>
                <a:spcPct val="0"/>
              </a:spcBef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Мосты, шт – 36, в том числе:</a:t>
            </a:r>
          </a:p>
          <a:p>
            <a:pPr marL="628650" indent="-342900" algn="just" eaLnBrk="0" fontAlgn="base" hangingPunct="0">
              <a:spcBef>
                <a:spcPct val="0"/>
              </a:spcBef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большие мосты, шт  – 9 </a:t>
            </a:r>
          </a:p>
          <a:p>
            <a:pPr marL="628650" indent="-342900" algn="just" eaLnBrk="0" fontAlgn="base" hangingPunct="0">
              <a:spcBef>
                <a:spcPct val="0"/>
              </a:spcBef>
              <a:spcAft>
                <a:spcPts val="600"/>
              </a:spcAft>
              <a:buFontTx/>
              <a:buChar char="-"/>
              <a:tabLst>
                <a:tab pos="228554" algn="l"/>
              </a:tabLst>
            </a:pP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малые мосты, шт – 27 </a:t>
            </a:r>
          </a:p>
          <a:p>
            <a:pPr indent="0" algn="just" eaLnBrk="0" fontAlgn="base" hangingPunct="0">
              <a:spcBef>
                <a:spcPct val="0"/>
              </a:spcBef>
              <a:spcAft>
                <a:spcPts val="600"/>
              </a:spcAft>
              <a:tabLst>
                <a:tab pos="228554" algn="l"/>
              </a:tabLst>
            </a:pPr>
            <a:r>
              <a:rPr lang="ru-RU" dirty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</a:t>
            </a:r>
            <a:r>
              <a:rPr lang="ru-RU" dirty="0" smtClean="0">
                <a:solidFill>
                  <a:srgbClr val="002060"/>
                </a:solidFill>
                <a:latin typeface="+mj-lt"/>
                <a:ea typeface="Times New Roman" pitchFamily="18" charset="0"/>
                <a:cs typeface="Times New Roman" pitchFamily="18" charset="0"/>
              </a:rPr>
              <a:t>    Путепроводы, шт – 2, эстакада, шт – 1.</a:t>
            </a:r>
          </a:p>
          <a:p>
            <a:pPr lvl="1" algn="ctr"/>
            <a:r>
              <a:rPr lang="ru-RU" sz="1800" dirty="0" smtClean="0">
                <a:solidFill>
                  <a:srgbClr val="002060"/>
                </a:solidFill>
                <a:latin typeface="+mj-lt"/>
              </a:rPr>
              <a:t>    </a:t>
            </a:r>
            <a:endParaRPr lang="ru-RU" sz="1800" dirty="0">
              <a:latin typeface="+mj-lt"/>
            </a:endParaRPr>
          </a:p>
        </p:txBody>
      </p:sp>
      <p:sp>
        <p:nvSpPr>
          <p:cNvPr id="3" name="Shape 31"/>
          <p:cNvSpPr/>
          <p:nvPr/>
        </p:nvSpPr>
        <p:spPr>
          <a:xfrm>
            <a:off x="0" y="0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Краткая характеристика</a:t>
            </a:r>
            <a:b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</a:br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трамвайных путей Санкт-Петербурга</a:t>
            </a:r>
            <a:endParaRPr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3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0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Особенности путей </a:t>
            </a:r>
            <a:r>
              <a:rPr lang="ru-RU" sz="2000" b="1" spc="50" dirty="0" err="1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трам</a:t>
            </a:r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. парков</a:t>
            </a:r>
            <a:endParaRPr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Picture 2" descr="D:\Мои документы\Загрузки\1620644321297.jpg"/>
          <p:cNvPicPr>
            <a:picLocks noChangeAspect="1" noChangeArrowheads="1"/>
          </p:cNvPicPr>
          <p:nvPr/>
        </p:nvPicPr>
        <p:blipFill>
          <a:blip r:embed="rId3"/>
          <a:stretch>
            <a:fillRect/>
          </a:stretch>
        </p:blipFill>
        <p:spPr bwMode="auto">
          <a:xfrm>
            <a:off x="571472" y="1071546"/>
            <a:ext cx="3143272" cy="5461040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90" name="Picture 18" descr="D:\Мои документы\Загрузки\1620644300963.jpg"/>
          <p:cNvPicPr>
            <a:picLocks noChangeAspect="1" noChangeArrowheads="1"/>
          </p:cNvPicPr>
          <p:nvPr/>
        </p:nvPicPr>
        <p:blipFill>
          <a:blip r:embed="rId4"/>
          <a:stretch>
            <a:fillRect/>
          </a:stretch>
        </p:blipFill>
        <p:spPr bwMode="auto">
          <a:xfrm>
            <a:off x="4000496" y="1071546"/>
            <a:ext cx="4648828" cy="5429288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27719969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Стрелочные переводы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2844" y="714356"/>
            <a:ext cx="8229600" cy="346350"/>
          </a:xfrm>
        </p:spPr>
        <p:txBody>
          <a:bodyPr/>
          <a:lstStyle/>
          <a:p>
            <a:r>
              <a:rPr lang="ru-RU" dirty="0" smtClean="0">
                <a:solidFill>
                  <a:srgbClr val="001D58"/>
                </a:solidFill>
              </a:rPr>
              <a:t>Стрелка с одним поворотным остряком</a:t>
            </a:r>
            <a:endParaRPr lang="ru-RU" dirty="0">
              <a:solidFill>
                <a:srgbClr val="001D58"/>
              </a:solidFill>
            </a:endParaRPr>
          </a:p>
          <a:p>
            <a:r>
              <a:rPr lang="ru-RU" b="1" dirty="0" smtClean="0">
                <a:solidFill>
                  <a:srgbClr val="001D58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b="1" dirty="0">
              <a:solidFill>
                <a:srgbClr val="001D58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4" name="Прямоугольник 13"/>
          <p:cNvSpPr/>
          <p:nvPr/>
        </p:nvSpPr>
        <p:spPr>
          <a:xfrm>
            <a:off x="467545" y="6012328"/>
            <a:ext cx="2928958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Отечественное производство</a:t>
            </a:r>
          </a:p>
          <a:p>
            <a:r>
              <a:rPr lang="ru-RU" sz="1100" dirty="0" smtClean="0"/>
              <a:t>Высокий износ остряка</a:t>
            </a:r>
          </a:p>
          <a:p>
            <a:r>
              <a:rPr lang="ru-RU" sz="1100" dirty="0" smtClean="0"/>
              <a:t>Невысокая стабильность экипажа при проходе</a:t>
            </a:r>
          </a:p>
        </p:txBody>
      </p:sp>
      <p:sp>
        <p:nvSpPr>
          <p:cNvPr id="15" name="Прямоугольник 14"/>
          <p:cNvSpPr/>
          <p:nvPr/>
        </p:nvSpPr>
        <p:spPr>
          <a:xfrm>
            <a:off x="3443242" y="5971927"/>
            <a:ext cx="2928958" cy="6001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Применение привода ударного типа</a:t>
            </a:r>
          </a:p>
          <a:p>
            <a:r>
              <a:rPr lang="ru-RU" sz="1100" dirty="0" smtClean="0"/>
              <a:t>Отсутствие технического решения по обогреву и контролю прилегания</a:t>
            </a:r>
          </a:p>
        </p:txBody>
      </p:sp>
      <p:pic>
        <p:nvPicPr>
          <p:cNvPr id="10" name="Picture 3" descr="D:\Мои документы\Загрузки\IMG-20210510-WA0001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5816" y="1268760"/>
            <a:ext cx="3402377" cy="453650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41907781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Стрелочные переводы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2844" y="714356"/>
            <a:ext cx="8229600" cy="346350"/>
          </a:xfrm>
        </p:spPr>
        <p:txBody>
          <a:bodyPr/>
          <a:lstStyle/>
          <a:p>
            <a:r>
              <a:rPr lang="ru-RU" dirty="0" smtClean="0">
                <a:solidFill>
                  <a:srgbClr val="001D58"/>
                </a:solidFill>
              </a:rPr>
              <a:t>Стрелка с двумя поворотными остряками</a:t>
            </a:r>
            <a:endParaRPr lang="ru-RU" dirty="0">
              <a:solidFill>
                <a:srgbClr val="001D58"/>
              </a:solidFill>
            </a:endParaRPr>
          </a:p>
          <a:p>
            <a:r>
              <a:rPr lang="ru-RU" b="1" dirty="0" smtClean="0">
                <a:solidFill>
                  <a:srgbClr val="001D58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b="1" dirty="0">
              <a:solidFill>
                <a:srgbClr val="001D58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4" name="Прямоугольник 13"/>
          <p:cNvSpPr/>
          <p:nvPr/>
        </p:nvSpPr>
        <p:spPr>
          <a:xfrm>
            <a:off x="467545" y="6012328"/>
            <a:ext cx="2928958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Отечественное производство</a:t>
            </a:r>
          </a:p>
          <a:p>
            <a:r>
              <a:rPr lang="ru-RU" sz="1100" dirty="0" smtClean="0"/>
              <a:t>Крепление к приводу имеет много изнашиваемых деталей (втулок, пальцев и т.п.)</a:t>
            </a:r>
          </a:p>
        </p:txBody>
      </p:sp>
      <p:sp>
        <p:nvSpPr>
          <p:cNvPr id="15" name="Прямоугольник 14"/>
          <p:cNvSpPr/>
          <p:nvPr/>
        </p:nvSpPr>
        <p:spPr>
          <a:xfrm>
            <a:off x="3443242" y="5971927"/>
            <a:ext cx="2928958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Применение привода ударного типа</a:t>
            </a:r>
          </a:p>
          <a:p>
            <a:r>
              <a:rPr lang="ru-RU" sz="1100" dirty="0" smtClean="0"/>
              <a:t>Отсутствие единого технического решения по обогреву и контролю прилегания</a:t>
            </a:r>
          </a:p>
        </p:txBody>
      </p:sp>
      <p:pic>
        <p:nvPicPr>
          <p:cNvPr id="8194" name="Picture 2" descr="D:\Мои документы\Загрузки\IMG-20201006-WA0004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9632" y="1129634"/>
            <a:ext cx="5858882" cy="4906814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="" xmlns:p14="http://schemas.microsoft.com/office/powerpoint/2010/main" val="13156190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Стрелочные переводы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2844" y="714356"/>
            <a:ext cx="8229600" cy="346350"/>
          </a:xfrm>
        </p:spPr>
        <p:txBody>
          <a:bodyPr/>
          <a:lstStyle/>
          <a:p>
            <a:r>
              <a:rPr lang="ru-RU" dirty="0" smtClean="0">
                <a:solidFill>
                  <a:srgbClr val="001D58"/>
                </a:solidFill>
              </a:rPr>
              <a:t>Стрелка с двумя гибкими остряками</a:t>
            </a:r>
            <a:endParaRPr lang="ru-RU" dirty="0">
              <a:solidFill>
                <a:srgbClr val="001D58"/>
              </a:solidFill>
            </a:endParaRPr>
          </a:p>
          <a:p>
            <a:r>
              <a:rPr lang="ru-RU" b="1" dirty="0" smtClean="0">
                <a:solidFill>
                  <a:srgbClr val="001D58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b="1" dirty="0">
              <a:solidFill>
                <a:srgbClr val="001D58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6146" name="Picture 2" descr="G:\Documents\Путь\Репина\Фото\DSC_0130_1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5" y="1196752"/>
            <a:ext cx="8192910" cy="4608512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Прямоугольник 13"/>
          <p:cNvSpPr/>
          <p:nvPr/>
        </p:nvSpPr>
        <p:spPr>
          <a:xfrm>
            <a:off x="467545" y="6012328"/>
            <a:ext cx="2928958" cy="6001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Импортное производство</a:t>
            </a:r>
          </a:p>
          <a:p>
            <a:r>
              <a:rPr lang="ru-RU" sz="1100" dirty="0" smtClean="0"/>
              <a:t>Высокие требования к качеству монтажа и обслуживания</a:t>
            </a:r>
          </a:p>
        </p:txBody>
      </p:sp>
      <p:sp>
        <p:nvSpPr>
          <p:cNvPr id="15" name="Прямоугольник 14"/>
          <p:cNvSpPr/>
          <p:nvPr/>
        </p:nvSpPr>
        <p:spPr>
          <a:xfrm>
            <a:off x="3401191" y="6096966"/>
            <a:ext cx="2928958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Сложности с запасными частями привода и стрелки</a:t>
            </a:r>
          </a:p>
        </p:txBody>
      </p:sp>
    </p:spTree>
    <p:extLst>
      <p:ext uri="{BB962C8B-B14F-4D97-AF65-F5344CB8AC3E}">
        <p14:creationId xmlns="" xmlns:p14="http://schemas.microsoft.com/office/powerpoint/2010/main" val="37214679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Конструкции пути в Санкт-Петербурге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graphicFrame>
        <p:nvGraphicFramePr>
          <p:cNvPr id="6" name="Диаграмма 5"/>
          <p:cNvGraphicFramePr/>
          <p:nvPr>
            <p:extLst>
              <p:ext uri="{D42A27DB-BD31-4B8C-83A1-F6EECF244321}">
                <p14:modId xmlns="" xmlns:p14="http://schemas.microsoft.com/office/powerpoint/2010/main" val="1790374184"/>
              </p:ext>
            </p:extLst>
          </p:nvPr>
        </p:nvGraphicFramePr>
        <p:xfrm>
          <a:off x="250000" y="1124744"/>
          <a:ext cx="8714487" cy="475252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="" xmlns:p14="http://schemas.microsoft.com/office/powerpoint/2010/main" val="35980048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Конструкции пути в обособленном полотне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Рисунок 6" descr="C:\Users\sp_to1\Desktop\Новая папка\Петергофское_ш_2.jpg"/>
          <p:cNvPicPr/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43507" y="1414145"/>
            <a:ext cx="8856985" cy="53010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2844" y="714356"/>
            <a:ext cx="8229600" cy="346350"/>
          </a:xfrm>
        </p:spPr>
        <p:txBody>
          <a:bodyPr/>
          <a:lstStyle/>
          <a:p>
            <a:r>
              <a:rPr lang="ru-RU" dirty="0" smtClean="0">
                <a:solidFill>
                  <a:srgbClr val="001D58"/>
                </a:solidFill>
                <a:latin typeface="+mn-lt"/>
                <a:cs typeface="Times New Roman" panose="02020603050405020304" pitchFamily="18" charset="0"/>
              </a:rPr>
              <a:t>Рельсошпальная решетка</a:t>
            </a:r>
            <a:br>
              <a:rPr lang="ru-RU" dirty="0" smtClean="0">
                <a:solidFill>
                  <a:srgbClr val="001D58"/>
                </a:solidFill>
                <a:latin typeface="+mn-lt"/>
                <a:cs typeface="Times New Roman" panose="02020603050405020304" pitchFamily="18" charset="0"/>
              </a:rPr>
            </a:br>
            <a:r>
              <a:rPr lang="ru-RU" dirty="0" smtClean="0">
                <a:solidFill>
                  <a:srgbClr val="001D58"/>
                </a:solidFill>
                <a:latin typeface="+mn-lt"/>
                <a:cs typeface="Times New Roman" panose="02020603050405020304" pitchFamily="18" charset="0"/>
              </a:rPr>
              <a:t> ж/б шпалы, Р65, гранитный щебень, покрытие плитами </a:t>
            </a:r>
            <a:endParaRPr lang="ru-RU" dirty="0">
              <a:solidFill>
                <a:srgbClr val="001D58"/>
              </a:solidFill>
              <a:latin typeface="+mn-lt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1483033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Конструкции пути в обособленном полотне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2844" y="714356"/>
            <a:ext cx="8229600" cy="346350"/>
          </a:xfrm>
        </p:spPr>
        <p:txBody>
          <a:bodyPr/>
          <a:lstStyle/>
          <a:p>
            <a:r>
              <a:rPr lang="ru-RU" dirty="0" smtClean="0">
                <a:solidFill>
                  <a:srgbClr val="001D58"/>
                </a:solidFill>
                <a:latin typeface="+mn-lt"/>
                <a:cs typeface="Times New Roman" panose="02020603050405020304" pitchFamily="18" charset="0"/>
              </a:rPr>
              <a:t>Рельсошпальная решетка</a:t>
            </a:r>
            <a:br>
              <a:rPr lang="ru-RU" dirty="0" smtClean="0">
                <a:solidFill>
                  <a:srgbClr val="001D58"/>
                </a:solidFill>
                <a:latin typeface="+mn-lt"/>
                <a:cs typeface="Times New Roman" panose="02020603050405020304" pitchFamily="18" charset="0"/>
              </a:rPr>
            </a:br>
            <a:r>
              <a:rPr lang="ru-RU" dirty="0" smtClean="0">
                <a:solidFill>
                  <a:srgbClr val="001D58"/>
                </a:solidFill>
                <a:latin typeface="+mn-lt"/>
                <a:cs typeface="Times New Roman" panose="02020603050405020304" pitchFamily="18" charset="0"/>
              </a:rPr>
              <a:t> ж/б шпалы, Р65, гранитный щебень, покрытие плитами </a:t>
            </a:r>
            <a:endParaRPr lang="ru-RU" dirty="0">
              <a:solidFill>
                <a:srgbClr val="001D58"/>
              </a:solidFill>
              <a:latin typeface="+mn-lt"/>
              <a:cs typeface="Times New Roman" panose="02020603050405020304" pitchFamily="18" charset="0"/>
            </a:endParaRPr>
          </a:p>
        </p:txBody>
      </p:sp>
      <p:pic>
        <p:nvPicPr>
          <p:cNvPr id="6" name="Picture 2" descr="C:\Users\sp_chif\Documents\Концессия_ГЧП\Обособл_РШР_констр.jpg"/>
          <p:cNvPicPr>
            <a:picLocks noChangeAspect="1" noChangeArrowheads="1"/>
          </p:cNvPicPr>
          <p:nvPr/>
        </p:nvPicPr>
        <p:blipFill>
          <a:blip r:embed="rId3"/>
          <a:stretch>
            <a:fillRect/>
          </a:stretch>
        </p:blipFill>
        <p:spPr bwMode="auto">
          <a:xfrm>
            <a:off x="1615670" y="1428736"/>
            <a:ext cx="5812746" cy="4202494"/>
          </a:xfrm>
          <a:prstGeom prst="rect">
            <a:avLst/>
          </a:prstGeom>
          <a:noFill/>
        </p:spPr>
      </p:pic>
      <p:sp>
        <p:nvSpPr>
          <p:cNvPr id="8" name="Прямоугольник 7"/>
          <p:cNvSpPr/>
          <p:nvPr/>
        </p:nvSpPr>
        <p:spPr>
          <a:xfrm>
            <a:off x="3571868" y="5572140"/>
            <a:ext cx="2928958" cy="6001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4 - Щебень гранитный фракции 25-60 мм</a:t>
            </a:r>
          </a:p>
          <a:p>
            <a:r>
              <a:rPr lang="ru-RU" sz="1100" dirty="0" smtClean="0"/>
              <a:t>5 - Усиление основания (ж/б плита)</a:t>
            </a:r>
            <a:br>
              <a:rPr lang="ru-RU" sz="1100" dirty="0" smtClean="0"/>
            </a:br>
            <a:r>
              <a:rPr lang="ru-RU" sz="1100" dirty="0" smtClean="0"/>
              <a:t>6 - Щебеночная подушка фракции25-60 мм</a:t>
            </a:r>
          </a:p>
        </p:txBody>
      </p:sp>
      <p:sp>
        <p:nvSpPr>
          <p:cNvPr id="10" name="Прямоугольник 9"/>
          <p:cNvSpPr/>
          <p:nvPr/>
        </p:nvSpPr>
        <p:spPr>
          <a:xfrm>
            <a:off x="6715140" y="5572140"/>
            <a:ext cx="2071702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7 - Песок мелкий 1-го </a:t>
            </a:r>
            <a:r>
              <a:rPr lang="ru-RU" sz="1100" dirty="0" err="1" smtClean="0"/>
              <a:t>кл</a:t>
            </a:r>
            <a:endParaRPr lang="ru-RU" sz="1100" dirty="0" smtClean="0"/>
          </a:p>
          <a:p>
            <a:r>
              <a:rPr lang="ru-RU" sz="1100" dirty="0" smtClean="0"/>
              <a:t>8 - </a:t>
            </a:r>
            <a:r>
              <a:rPr lang="ru-RU" sz="1100" dirty="0" err="1" smtClean="0"/>
              <a:t>Пенополистирол</a:t>
            </a:r>
            <a:endParaRPr lang="ru-RU" sz="1100" dirty="0" smtClean="0"/>
          </a:p>
          <a:p>
            <a:r>
              <a:rPr lang="ru-RU" sz="1100" dirty="0" smtClean="0"/>
              <a:t>9 - Песок мелкий 1-го </a:t>
            </a:r>
            <a:r>
              <a:rPr lang="ru-RU" sz="1100" dirty="0" err="1" smtClean="0"/>
              <a:t>кл</a:t>
            </a:r>
            <a:r>
              <a:rPr lang="ru-RU" sz="1100" dirty="0" smtClean="0"/>
              <a:t> </a:t>
            </a:r>
            <a:br>
              <a:rPr lang="ru-RU" sz="1100" dirty="0" smtClean="0"/>
            </a:br>
            <a:r>
              <a:rPr lang="ru-RU" sz="1100" dirty="0" smtClean="0"/>
              <a:t>10 - </a:t>
            </a:r>
            <a:r>
              <a:rPr lang="ru-RU" sz="1100" dirty="0" err="1" smtClean="0"/>
              <a:t>Геотекстить</a:t>
            </a:r>
            <a:r>
              <a:rPr lang="ru-RU" sz="1100" dirty="0" smtClean="0"/>
              <a:t> 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571472" y="6310662"/>
            <a:ext cx="7134276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100" dirty="0" smtClean="0"/>
              <a:t>Толщина слоев определяется в зависимости от грунта земляного полотна конкретного участка строительства</a:t>
            </a:r>
            <a:endParaRPr lang="ru-RU" sz="1100" dirty="0"/>
          </a:p>
        </p:txBody>
      </p:sp>
      <p:sp>
        <p:nvSpPr>
          <p:cNvPr id="12" name="Прямоугольник 11"/>
          <p:cNvSpPr/>
          <p:nvPr/>
        </p:nvSpPr>
        <p:spPr>
          <a:xfrm>
            <a:off x="571472" y="5572140"/>
            <a:ext cx="2928958" cy="6001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1 - Покрытие (плиты бетонные)</a:t>
            </a:r>
          </a:p>
          <a:p>
            <a:r>
              <a:rPr lang="ru-RU" sz="1100" dirty="0" smtClean="0"/>
              <a:t>2 - Щебень гранитный фракции 5-10 мм </a:t>
            </a:r>
            <a:br>
              <a:rPr lang="ru-RU" sz="1100" dirty="0" smtClean="0"/>
            </a:br>
            <a:r>
              <a:rPr lang="ru-RU" sz="1100" dirty="0" smtClean="0"/>
              <a:t>3 - Железобетонная шпала</a:t>
            </a:r>
          </a:p>
        </p:txBody>
      </p:sp>
    </p:spTree>
    <p:extLst>
      <p:ext uri="{BB962C8B-B14F-4D97-AF65-F5344CB8AC3E}">
        <p14:creationId xmlns="" xmlns:p14="http://schemas.microsoft.com/office/powerpoint/2010/main" val="32902945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Конструкции пути в совмещенном полотне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2844" y="714356"/>
            <a:ext cx="8229600" cy="346350"/>
          </a:xfrm>
        </p:spPr>
        <p:txBody>
          <a:bodyPr/>
          <a:lstStyle/>
          <a:p>
            <a:r>
              <a:rPr lang="ru-RU" dirty="0">
                <a:solidFill>
                  <a:srgbClr val="001D58"/>
                </a:solidFill>
              </a:rPr>
              <a:t>Желобчатые рельсы </a:t>
            </a:r>
            <a:r>
              <a:rPr lang="ru-RU" dirty="0" smtClean="0">
                <a:solidFill>
                  <a:srgbClr val="001D58"/>
                </a:solidFill>
              </a:rPr>
              <a:t>в профилях</a:t>
            </a:r>
            <a:r>
              <a:rPr lang="ru-RU" dirty="0">
                <a:solidFill>
                  <a:srgbClr val="001D58"/>
                </a:solidFill>
              </a:rPr>
              <a:t>. Двойная плита</a:t>
            </a:r>
          </a:p>
          <a:p>
            <a:r>
              <a:rPr lang="ru-RU" b="1" dirty="0" smtClean="0">
                <a:solidFill>
                  <a:srgbClr val="001D58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b="1" dirty="0">
              <a:solidFill>
                <a:srgbClr val="001D58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6" name="Picture 3" descr="C:\Users\sp_chif\Documents\Концессия_ГЧП\Обособл_РШР.jpg"/>
          <p:cNvPicPr>
            <a:picLocks noChangeAspect="1" noChangeArrowheads="1"/>
          </p:cNvPicPr>
          <p:nvPr/>
        </p:nvPicPr>
        <p:blipFill>
          <a:blip r:embed="rId3">
            <a:lum bright="14000" contrast="44000"/>
          </a:blip>
          <a:stretch>
            <a:fillRect/>
          </a:stretch>
        </p:blipFill>
        <p:spPr bwMode="auto">
          <a:xfrm>
            <a:off x="4716016" y="1284631"/>
            <a:ext cx="3892108" cy="5189477"/>
          </a:xfrm>
          <a:prstGeom prst="rect">
            <a:avLst/>
          </a:prstGeom>
          <a:noFill/>
        </p:spPr>
      </p:pic>
      <p:pic>
        <p:nvPicPr>
          <p:cNvPr id="8" name="Picture 5" descr="C:\Users\sp_chif\Documents\Концессия_ГЧП\Обособл_РШР_покрытие.jpg"/>
          <p:cNvPicPr>
            <a:picLocks noChangeAspect="1" noChangeArrowheads="1"/>
          </p:cNvPicPr>
          <p:nvPr/>
        </p:nvPicPr>
        <p:blipFill>
          <a:blip r:embed="rId4"/>
          <a:stretch>
            <a:fillRect/>
          </a:stretch>
        </p:blipFill>
        <p:spPr bwMode="auto">
          <a:xfrm>
            <a:off x="683568" y="1282040"/>
            <a:ext cx="2920538" cy="5192068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="" xmlns:p14="http://schemas.microsoft.com/office/powerpoint/2010/main" val="36667604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1"/>
          <p:cNvSpPr/>
          <p:nvPr/>
        </p:nvSpPr>
        <p:spPr>
          <a:xfrm>
            <a:off x="0" y="-9939"/>
            <a:ext cx="9144000" cy="691232"/>
          </a:xfrm>
          <a:prstGeom prst="rect">
            <a:avLst/>
          </a:prstGeom>
          <a:solidFill>
            <a:srgbClr val="203364"/>
          </a:solidFill>
          <a:ln>
            <a:noFill/>
          </a:ln>
        </p:spPr>
        <p:txBody>
          <a:bodyPr lIns="91425" tIns="91425" rIns="91425" bIns="91425" anchor="ctr" anchorCtr="0">
            <a:noAutofit/>
          </a:bodyPr>
          <a:lstStyle/>
          <a:p>
            <a:r>
              <a:rPr lang="ru-RU" sz="2000" b="1" spc="50" dirty="0" smtClean="0">
                <a:ln w="13500">
                  <a:solidFill>
                    <a:schemeClr val="accent1">
                      <a:shade val="2500"/>
                      <a:alpha val="6500"/>
                    </a:schemeClr>
                  </a:solidFill>
                  <a:prstDash val="solid"/>
                </a:ln>
                <a:solidFill>
                  <a:schemeClr val="accent1">
                    <a:tint val="3000"/>
                    <a:alpha val="95000"/>
                  </a:schemeClr>
                </a:solidFill>
                <a:effectLst>
                  <a:innerShdw blurRad="50900" dist="38500" dir="13500000">
                    <a:srgbClr val="000000">
                      <a:alpha val="60000"/>
                    </a:srgbClr>
                  </a:innerShdw>
                </a:effectLst>
              </a:rPr>
              <a:t>Конструкции пути в совмещенном полотне</a:t>
            </a:r>
            <a:endParaRPr lang="ru-RU" sz="2000" b="1" spc="50" dirty="0">
              <a:ln w="13500">
                <a:solidFill>
                  <a:schemeClr val="accent1">
                    <a:shade val="2500"/>
                    <a:alpha val="6500"/>
                  </a:schemeClr>
                </a:solidFill>
                <a:prstDash val="solid"/>
              </a:ln>
              <a:solidFill>
                <a:schemeClr val="accent1">
                  <a:tint val="3000"/>
                  <a:alpha val="95000"/>
                </a:schemeClr>
              </a:solidFill>
              <a:effectLst>
                <a:innerShdw blurRad="50900" dist="38500" dir="13500000">
                  <a:srgbClr val="000000">
                    <a:alpha val="60000"/>
                  </a:srgbClr>
                </a:innerShdw>
              </a:effectLst>
            </a:endParaRPr>
          </a:p>
        </p:txBody>
      </p:sp>
      <p:pic>
        <p:nvPicPr>
          <p:cNvPr id="4" name="Shape 33"/>
          <p:cNvPicPr preferRelativeResize="0"/>
          <p:nvPr/>
        </p:nvPicPr>
        <p:blipFill>
          <a:blip r:embed="rId2"/>
          <a:stretch>
            <a:fillRect/>
          </a:stretch>
        </p:blipFill>
        <p:spPr>
          <a:xfrm>
            <a:off x="6789617" y="142852"/>
            <a:ext cx="2037461" cy="44004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2844" y="714356"/>
            <a:ext cx="8229600" cy="346350"/>
          </a:xfrm>
        </p:spPr>
        <p:txBody>
          <a:bodyPr/>
          <a:lstStyle/>
          <a:p>
            <a:r>
              <a:rPr lang="ru-RU" dirty="0">
                <a:solidFill>
                  <a:srgbClr val="001D58"/>
                </a:solidFill>
              </a:rPr>
              <a:t>Желобчатые рельсы </a:t>
            </a:r>
            <a:r>
              <a:rPr lang="ru-RU" dirty="0" smtClean="0">
                <a:solidFill>
                  <a:srgbClr val="001D58"/>
                </a:solidFill>
              </a:rPr>
              <a:t>в профилях</a:t>
            </a:r>
            <a:r>
              <a:rPr lang="ru-RU" dirty="0">
                <a:solidFill>
                  <a:srgbClr val="001D58"/>
                </a:solidFill>
              </a:rPr>
              <a:t>. Двойная плита</a:t>
            </a:r>
          </a:p>
          <a:p>
            <a:r>
              <a:rPr lang="ru-RU" b="1" dirty="0" smtClean="0">
                <a:solidFill>
                  <a:srgbClr val="001D58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b="1" dirty="0">
              <a:solidFill>
                <a:srgbClr val="001D58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7" name="Picture 2" descr="C:\Users\sp_chif\Documents\Концессия_ГЧП\Обособл_РШР_констр.jpg"/>
          <p:cNvPicPr>
            <a:picLocks noChangeAspect="1" noChangeArrowheads="1"/>
          </p:cNvPicPr>
          <p:nvPr/>
        </p:nvPicPr>
        <p:blipFill>
          <a:blip r:embed="rId3"/>
          <a:stretch>
            <a:fillRect/>
          </a:stretch>
        </p:blipFill>
        <p:spPr bwMode="auto">
          <a:xfrm>
            <a:off x="1411659" y="1124744"/>
            <a:ext cx="7192789" cy="4422930"/>
          </a:xfrm>
          <a:prstGeom prst="rect">
            <a:avLst/>
          </a:prstGeom>
          <a:noFill/>
        </p:spPr>
      </p:pic>
      <p:sp>
        <p:nvSpPr>
          <p:cNvPr id="10" name="Прямоугольник 9"/>
          <p:cNvSpPr/>
          <p:nvPr/>
        </p:nvSpPr>
        <p:spPr>
          <a:xfrm>
            <a:off x="3467940" y="5412164"/>
            <a:ext cx="2928958" cy="6001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4 - Тощий бетон В7,5</a:t>
            </a:r>
          </a:p>
          <a:p>
            <a:r>
              <a:rPr lang="ru-RU" sz="1100" dirty="0" smtClean="0"/>
              <a:t>5 - Щебень гранитный фракции 25-60 мм</a:t>
            </a:r>
            <a:br>
              <a:rPr lang="ru-RU" sz="1100" dirty="0" smtClean="0"/>
            </a:br>
            <a:r>
              <a:rPr lang="ru-RU" sz="1100" dirty="0" smtClean="0"/>
              <a:t>6 - Песок мелкий 1-го </a:t>
            </a:r>
            <a:r>
              <a:rPr lang="ru-RU" sz="1100" dirty="0" err="1" smtClean="0"/>
              <a:t>кл</a:t>
            </a:r>
            <a:endParaRPr lang="ru-RU" sz="1100" dirty="0" smtClean="0"/>
          </a:p>
        </p:txBody>
      </p:sp>
      <p:sp>
        <p:nvSpPr>
          <p:cNvPr id="11" name="Прямоугольник 10"/>
          <p:cNvSpPr/>
          <p:nvPr/>
        </p:nvSpPr>
        <p:spPr>
          <a:xfrm>
            <a:off x="6611212" y="5412164"/>
            <a:ext cx="2071702" cy="6001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7 - </a:t>
            </a:r>
            <a:r>
              <a:rPr lang="ru-RU" sz="1100" dirty="0" err="1" smtClean="0"/>
              <a:t>Пенополистирол</a:t>
            </a:r>
            <a:endParaRPr lang="ru-RU" sz="1100" dirty="0" smtClean="0"/>
          </a:p>
          <a:p>
            <a:r>
              <a:rPr lang="ru-RU" sz="1100" dirty="0" smtClean="0"/>
              <a:t>8 - Песок мелкий 1-го </a:t>
            </a:r>
            <a:r>
              <a:rPr lang="ru-RU" sz="1100" dirty="0" err="1" smtClean="0"/>
              <a:t>кл</a:t>
            </a:r>
            <a:r>
              <a:rPr lang="ru-RU" sz="1100" dirty="0" smtClean="0"/>
              <a:t/>
            </a:r>
            <a:br>
              <a:rPr lang="ru-RU" sz="1100" dirty="0" smtClean="0"/>
            </a:br>
            <a:r>
              <a:rPr lang="ru-RU" sz="1100" dirty="0" smtClean="0"/>
              <a:t>9 - </a:t>
            </a:r>
            <a:r>
              <a:rPr lang="ru-RU" sz="1100" dirty="0" err="1" smtClean="0"/>
              <a:t>Геотекстить</a:t>
            </a:r>
            <a:r>
              <a:rPr lang="ru-RU" sz="1100" dirty="0" smtClean="0"/>
              <a:t> 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467544" y="6119718"/>
            <a:ext cx="7134276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100" dirty="0" smtClean="0"/>
              <a:t>Толщина слоев определяется в зависимости от грунта земляного полотна конкретного участка строительства</a:t>
            </a:r>
            <a:endParaRPr lang="ru-RU" sz="1100" dirty="0"/>
          </a:p>
        </p:txBody>
      </p:sp>
      <p:sp>
        <p:nvSpPr>
          <p:cNvPr id="13" name="Прямоугольник 12"/>
          <p:cNvSpPr/>
          <p:nvPr/>
        </p:nvSpPr>
        <p:spPr>
          <a:xfrm>
            <a:off x="467544" y="5412164"/>
            <a:ext cx="2928958" cy="6001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100" dirty="0" smtClean="0"/>
              <a:t>1 - Асфальтобетон литой, уложенный в 2 слоя</a:t>
            </a:r>
          </a:p>
          <a:p>
            <a:r>
              <a:rPr lang="ru-RU" sz="1100" dirty="0" smtClean="0"/>
              <a:t>2 - Заливка бетонная</a:t>
            </a:r>
            <a:br>
              <a:rPr lang="ru-RU" sz="1100" dirty="0" smtClean="0"/>
            </a:br>
            <a:r>
              <a:rPr lang="ru-RU" sz="1100" dirty="0" smtClean="0"/>
              <a:t>3 - Плита из </a:t>
            </a:r>
            <a:r>
              <a:rPr lang="ru-RU" sz="1100" dirty="0" err="1" smtClean="0"/>
              <a:t>фибробетона</a:t>
            </a:r>
            <a:r>
              <a:rPr lang="ru-RU" sz="1100" dirty="0" smtClean="0"/>
              <a:t> В35</a:t>
            </a:r>
          </a:p>
        </p:txBody>
      </p:sp>
    </p:spTree>
    <p:extLst>
      <p:ext uri="{BB962C8B-B14F-4D97-AF65-F5344CB8AC3E}">
        <p14:creationId xmlns="" xmlns:p14="http://schemas.microsoft.com/office/powerpoint/2010/main" val="35254424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Shape 23"/>
          <p:cNvPicPr preferRelativeResize="0"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86363" y="0"/>
            <a:ext cx="360203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388" name="Shape 25"/>
          <p:cNvSpPr txBox="1">
            <a:spLocks noChangeArrowheads="1"/>
          </p:cNvSpPr>
          <p:nvPr/>
        </p:nvSpPr>
        <p:spPr bwMode="auto">
          <a:xfrm>
            <a:off x="611560" y="2946400"/>
            <a:ext cx="5281612" cy="96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1425" tIns="91425" rIns="91425" bIns="91425"/>
          <a:lstStyle>
            <a:lvl1pPr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1pPr>
            <a:lvl2pPr marL="742950" indent="-285750"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2pPr>
            <a:lvl3pPr marL="1143000" indent="-228600"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3pPr>
            <a:lvl4pPr marL="1600200" indent="-228600"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4pPr>
            <a:lvl5pPr marL="2057400" indent="-228600"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  <a:sym typeface="Arial" panose="020B0604020202020204" pitchFamily="34" charset="0"/>
              </a:defRPr>
            </a:lvl9pPr>
          </a:lstStyle>
          <a:p>
            <a:r>
              <a:rPr lang="ru-RU" sz="3200" b="1" i="1" dirty="0" smtClean="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Спасибо </a:t>
            </a:r>
            <a:r>
              <a:rPr lang="ru-RU" sz="3200" b="1" i="1" dirty="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 </a:t>
            </a:r>
            <a:r>
              <a:rPr lang="ru-RU" sz="3200" b="1" i="1" dirty="0" smtClean="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внимание</a:t>
            </a:r>
            <a:endParaRPr lang="ru-RU" sz="3200" b="1" i="1" dirty="0">
              <a:solidFill>
                <a:schemeClr val="accent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/>
            <a:endParaRPr lang="ru-RU" altLang="ru-RU" sz="2400" dirty="0">
              <a:solidFill>
                <a:srgbClr val="203364"/>
              </a:solidFill>
              <a:latin typeface="Verdana" panose="020B0604030504040204" pitchFamily="34" charset="0"/>
              <a:sym typeface="Verdana" panose="020B0604030504040204" pitchFamily="34" charset="0"/>
            </a:endParaRPr>
          </a:p>
          <a:p>
            <a:pPr eaLnBrk="1" hangingPunct="1"/>
            <a:endParaRPr lang="ru-RU" altLang="ru-RU" sz="2400" dirty="0">
              <a:solidFill>
                <a:srgbClr val="203364"/>
              </a:solidFill>
              <a:latin typeface="Verdana" panose="020B0604030504040204" pitchFamily="34" charset="0"/>
              <a:sym typeface="Verdana" panose="020B0604030504040204" pitchFamily="34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2162946915"/>
      </p:ext>
    </p:extLst>
  </p:cSld>
  <p:clrMapOvr>
    <a:masterClrMapping/>
  </p:clrMapOvr>
  <p:transition spd="slow">
    <p:cut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1">
  <a:themeElements>
    <a:clrScheme name="Custom 347">
      <a:dk1>
        <a:srgbClr val="000000"/>
      </a:dk1>
      <a:lt1>
        <a:srgbClr val="FFFFFF"/>
      </a:lt1>
      <a:dk2>
        <a:srgbClr val="666666"/>
      </a:dk2>
      <a:lt2>
        <a:srgbClr val="CCCCCC"/>
      </a:lt2>
      <a:accent1>
        <a:srgbClr val="3A81BA"/>
      </a:accent1>
      <a:accent2>
        <a:srgbClr val="D89F39"/>
      </a:accent2>
      <a:accent3>
        <a:srgbClr val="8BAB42"/>
      </a:accent3>
      <a:accent4>
        <a:srgbClr val="57A7B5"/>
      </a:accent4>
      <a:accent5>
        <a:srgbClr val="8B81D2"/>
      </a:accent5>
      <a:accent6>
        <a:srgbClr val="963334"/>
      </a:accent6>
      <a:hlink>
        <a:srgbClr val="1155CC"/>
      </a:hlink>
      <a:folHlink>
        <a:srgbClr val="6611CC"/>
      </a:folHlink>
    </a:clrScheme>
    <a:fontScheme name="Стандартная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Origin</Template>
  <TotalTime>8243</TotalTime>
  <Words>408</Words>
  <Application>Microsoft Office PowerPoint</Application>
  <PresentationFormat>Экран (4:3)</PresentationFormat>
  <Paragraphs>87</Paragraphs>
  <Slides>15</Slides>
  <Notes>2</Notes>
  <HiddenSlides>0</HiddenSlides>
  <MMClips>0</MMClips>
  <ScaleCrop>false</ScaleCrop>
  <HeadingPairs>
    <vt:vector size="6" baseType="variant">
      <vt:variant>
        <vt:lpstr>Тема</vt:lpstr>
      </vt:variant>
      <vt:variant>
        <vt:i4>1</vt:i4>
      </vt:variant>
      <vt:variant>
        <vt:lpstr>Внедренные серверы OLE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17" baseType="lpstr">
      <vt:lpstr>Тема1</vt:lpstr>
      <vt:lpstr>Acrobat Document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  <vt:lpstr>Слайд 15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Майорова Анна Александровна</dc:creator>
  <cp:lastModifiedBy>sp_chif</cp:lastModifiedBy>
  <cp:revision>705</cp:revision>
  <cp:lastPrinted>2019-04-04T10:11:26Z</cp:lastPrinted>
  <dcterms:created xsi:type="dcterms:W3CDTF">2014-07-24T08:08:54Z</dcterms:created>
  <dcterms:modified xsi:type="dcterms:W3CDTF">2021-05-11T07:49:39Z</dcterms:modified>
</cp:coreProperties>
</file>