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5" r:id="rId3"/>
    <p:sldId id="273" r:id="rId4"/>
    <p:sldId id="256" r:id="rId5"/>
    <p:sldId id="261" r:id="rId6"/>
    <p:sldId id="272" r:id="rId7"/>
    <p:sldId id="271" r:id="rId8"/>
    <p:sldId id="268" r:id="rId9"/>
    <p:sldId id="279" r:id="rId10"/>
    <p:sldId id="280" r:id="rId11"/>
    <p:sldId id="274" r:id="rId12"/>
    <p:sldId id="276" r:id="rId13"/>
    <p:sldId id="270" r:id="rId14"/>
    <p:sldId id="267" r:id="rId15"/>
    <p:sldId id="263" r:id="rId16"/>
    <p:sldId id="257" r:id="rId17"/>
    <p:sldId id="269" r:id="rId18"/>
    <p:sldId id="277" r:id="rId19"/>
    <p:sldId id="278" r:id="rId20"/>
    <p:sldId id="266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C21A40CC-488A-412A-A7F7-78A75E042150}">
          <p14:sldIdLst>
            <p14:sldId id="265"/>
          </p14:sldIdLst>
        </p14:section>
        <p14:section name="Раздел без заголовка" id="{1D0F6779-38AF-4E00-A5C4-2D521AA3FE73}">
          <p14:sldIdLst>
            <p14:sldId id="273"/>
            <p14:sldId id="256"/>
            <p14:sldId id="261"/>
            <p14:sldId id="272"/>
            <p14:sldId id="271"/>
            <p14:sldId id="268"/>
            <p14:sldId id="274"/>
            <p14:sldId id="276"/>
            <p14:sldId id="270"/>
            <p14:sldId id="267"/>
            <p14:sldId id="263"/>
            <p14:sldId id="257"/>
            <p14:sldId id="269"/>
            <p14:sldId id="277"/>
            <p14:sldId id="278"/>
            <p14:sldId id="266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56" y="7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184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C5CE2-3931-44C1-9791-6425D04B58FE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F631F-8937-494B-81AE-6B9DA02B8E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6858" indent="-283407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3627" indent="-2267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87078" indent="-2267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0529" indent="-2267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93980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47431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00882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54333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5D8A9AD-9294-4260-AE07-C048D9B5BEEB}" type="slidenum">
              <a:rPr lang="de-DE" altLang="ru-RU">
                <a:latin typeface="Calibri" pitchFamily="34" charset="0"/>
              </a:rPr>
              <a:pPr/>
              <a:t>2</a:t>
            </a:fld>
            <a:endParaRPr lang="de-DE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6D4DF7-C286-4C70-AC64-621D7A5FC775}" type="slidenum">
              <a:rPr lang="de-DE" altLang="ru-RU" smtClean="0">
                <a:latin typeface="Calibri" panose="020F0502020204030204" pitchFamily="34" charset="0"/>
              </a:rPr>
              <a:pPr/>
              <a:t>13</a:t>
            </a:fld>
            <a:endParaRPr lang="de-DE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811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FC551-80ED-43B7-8D87-898F8E555A7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1070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FC551-80ED-43B7-8D87-898F8E555A7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04870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6B63F6-04B8-4EAC-9899-766CD88F07E8}" type="slidenum">
              <a:rPr lang="de-DE" altLang="ru-RU" smtClean="0">
                <a:latin typeface="Calibri" panose="020F0502020204030204" pitchFamily="34" charset="0"/>
              </a:rPr>
              <a:pPr/>
              <a:t>19</a:t>
            </a:fld>
            <a:endParaRPr lang="de-DE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12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FC551-80ED-43B7-8D87-898F8E555A78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86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6D4DF7-C286-4C70-AC64-621D7A5FC775}" type="slidenum">
              <a:rPr lang="de-DE" altLang="ru-RU" smtClean="0">
                <a:latin typeface="Calibri" panose="020F0502020204030204" pitchFamily="34" charset="0"/>
              </a:rPr>
              <a:pPr/>
              <a:t>4</a:t>
            </a:fld>
            <a:endParaRPr lang="de-DE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73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6858" indent="-283407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3627" indent="-2267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87078" indent="-2267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0529" indent="-2267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93980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47431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00882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54333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3AC7162-7F45-45AF-952F-1062109D62A2}" type="slidenum">
              <a:rPr lang="de-DE" altLang="ru-RU">
                <a:latin typeface="Calibri" pitchFamily="34" charset="0"/>
              </a:rPr>
              <a:pPr/>
              <a:t>5</a:t>
            </a:fld>
            <a:endParaRPr lang="de-DE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6858" indent="-283407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3627" indent="-2267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87078" indent="-2267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0529" indent="-2267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93980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47431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00882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54333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073427D-FB1B-4F36-88F1-18672CFBC7C4}" type="slidenum">
              <a:rPr lang="de-DE" altLang="ru-RU">
                <a:latin typeface="Calibri" pitchFamily="34" charset="0"/>
              </a:rPr>
              <a:pPr/>
              <a:t>6</a:t>
            </a:fld>
            <a:endParaRPr lang="de-DE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6D4DF7-C286-4C70-AC64-621D7A5FC775}" type="slidenum">
              <a:rPr lang="de-DE" altLang="ru-RU" smtClean="0">
                <a:latin typeface="Calibri" panose="020F0502020204030204" pitchFamily="34" charset="0"/>
              </a:rPr>
              <a:pPr/>
              <a:t>7</a:t>
            </a:fld>
            <a:endParaRPr lang="de-DE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973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6D4DF7-C286-4C70-AC64-621D7A5FC775}" type="slidenum">
              <a:rPr lang="de-DE" altLang="ru-RU" smtClean="0">
                <a:latin typeface="Calibri" panose="020F0502020204030204" pitchFamily="34" charset="0"/>
              </a:rPr>
              <a:pPr/>
              <a:t>8</a:t>
            </a:fld>
            <a:endParaRPr lang="de-DE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973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6D4DF7-C286-4C70-AC64-621D7A5FC775}" type="slidenum">
              <a:rPr lang="de-DE" altLang="ru-RU" smtClean="0">
                <a:latin typeface="Calibri" panose="020F0502020204030204" pitchFamily="34" charset="0"/>
              </a:rPr>
              <a:pPr/>
              <a:t>9</a:t>
            </a:fld>
            <a:endParaRPr lang="de-DE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973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0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0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0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0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509008-25D5-4716-9651-9676D88B3AD1}" type="slidenum">
              <a:rPr lang="de-DE" altLang="de-DE" smtClean="0">
                <a:solidFill>
                  <a:srgbClr val="000000"/>
                </a:solidFill>
              </a:rPr>
              <a:pPr/>
              <a:t>12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39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716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394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5306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800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444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4491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953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951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08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9424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3621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04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8020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079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95000"/>
                  <a:lumOff val="5000"/>
                </a:schemeClr>
              </a:gs>
              <a:gs pos="47000">
                <a:srgbClr val="0072B9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732088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5211763"/>
            <a:ext cx="9144000" cy="9163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5666" y="762411"/>
            <a:ext cx="2160668" cy="1942689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69050"/>
            <a:ext cx="12192000" cy="43338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Schwihag AG, [Ort und Datum]</a:t>
            </a:r>
          </a:p>
        </p:txBody>
      </p:sp>
    </p:spTree>
    <p:extLst>
      <p:ext uri="{BB962C8B-B14F-4D97-AF65-F5344CB8AC3E}">
        <p14:creationId xmlns:p14="http://schemas.microsoft.com/office/powerpoint/2010/main" xmlns="" val="133742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154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50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000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437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56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616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39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99ED8-8C28-4C70-BF18-61A386704F00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6C591-50DF-4B88-ACD6-2A508673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913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D788-7AEE-4412-BE8F-DEB78C3C37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12.05.2021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C5E11-6FBF-4887-8B4C-36AE71E3CA2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71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10.jpeg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11" Type="http://schemas.openxmlformats.org/officeDocument/2006/relationships/image" Target="../media/image16.jpeg"/><Relationship Id="rId5" Type="http://schemas.openxmlformats.org/officeDocument/2006/relationships/image" Target="../media/image3.jpe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3064597"/>
            <a:ext cx="9144000" cy="2387600"/>
          </a:xfrm>
        </p:spPr>
        <p:txBody>
          <a:bodyPr/>
          <a:lstStyle/>
          <a:p>
            <a:r>
              <a:rPr lang="ru-RU" dirty="0" smtClean="0"/>
              <a:t>Технические решения компании </a:t>
            </a:r>
            <a:r>
              <a:rPr lang="en-US" dirty="0" err="1" smtClean="0"/>
              <a:t>Schwihag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1586796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kue\Videos\Captures\Microsoft Edge 29.07.2020 20_26_11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508" y="92197"/>
            <a:ext cx="9636368" cy="67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5508" y="1133231"/>
            <a:ext cx="6783754" cy="214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hakue\Videos\Captures\Microsoft Edge 29.07.2020 20_26_11 (2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" t="47739" r="62329" b="12881"/>
          <a:stretch/>
        </p:blipFill>
        <p:spPr bwMode="auto">
          <a:xfrm>
            <a:off x="5298831" y="1133231"/>
            <a:ext cx="2579076" cy="20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0123" y="3166486"/>
            <a:ext cx="3954585" cy="2960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hakue\Videos\Captures\Microsoft Edge 29.07.2020 20_28_52 (2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3" t="20456" r="38356" b="15603"/>
          <a:stretch/>
        </p:blipFill>
        <p:spPr bwMode="auto">
          <a:xfrm>
            <a:off x="445476" y="1133231"/>
            <a:ext cx="4548554" cy="392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785" y="5275385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Система </a:t>
            </a:r>
            <a:r>
              <a:rPr lang="en-US" dirty="0" smtClean="0"/>
              <a:t>SBS336 </a:t>
            </a:r>
            <a:r>
              <a:rPr lang="ru-RU" dirty="0" smtClean="0"/>
              <a:t>на путях московского метрополитена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2143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kue\Videos\Captures\Microsoft Edge 29.07.2020 20_31_44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8983" y="0"/>
            <a:ext cx="8963880" cy="674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8682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>
          <a:xfrm>
            <a:off x="739775" y="41623"/>
            <a:ext cx="10972800" cy="969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de-DE" sz="2800" b="1" i="1" dirty="0">
                <a:latin typeface="+mn-lt"/>
                <a:ea typeface="+mn-ea"/>
                <a:cs typeface="Arial" panose="020B0604020202020204" pitchFamily="34" charset="0"/>
              </a:rPr>
              <a:t>ВЫСОКОТЕХНОЛОГИЧНЫЕ АНТИКОРРОЗИОННЫЕ ПОКРЫТИЯ ДЛЯ КЛЕММ</a:t>
            </a:r>
            <a:endParaRPr lang="de-DE" altLang="de-DE" sz="2800" b="1" i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680" y="5708144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310" y="5615176"/>
            <a:ext cx="5784850" cy="447675"/>
          </a:xfrm>
          <a:prstGeom prst="rect">
            <a:avLst/>
          </a:prstGeom>
          <a:noFill/>
        </p:spPr>
      </p:pic>
      <p:pic>
        <p:nvPicPr>
          <p:cNvPr id="17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0040" y="3392454"/>
            <a:ext cx="4101767" cy="1656184"/>
          </a:xfrm>
          <a:prstGeom prst="rect">
            <a:avLst/>
          </a:prstGeom>
        </p:spPr>
      </p:pic>
      <p:pic>
        <p:nvPicPr>
          <p:cNvPr id="20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848" y="3359861"/>
            <a:ext cx="3700753" cy="1728192"/>
          </a:xfrm>
          <a:prstGeom prst="rect">
            <a:avLst/>
          </a:prstGeom>
        </p:spPr>
      </p:pic>
      <p:pic>
        <p:nvPicPr>
          <p:cNvPr id="21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6433" y="1171229"/>
            <a:ext cx="2736304" cy="1664441"/>
          </a:xfrm>
          <a:prstGeom prst="rect">
            <a:avLst/>
          </a:prstGeom>
        </p:spPr>
      </p:pic>
      <p:pic>
        <p:nvPicPr>
          <p:cNvPr id="22" name="Grafi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7412" y="1227597"/>
            <a:ext cx="2768129" cy="1752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4370" y="2795836"/>
            <a:ext cx="2782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Без покрытия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803293" y="2951076"/>
            <a:ext cx="2782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Водный лак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223478" y="5088053"/>
            <a:ext cx="2782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Порошковое покрытие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618861" y="5088053"/>
            <a:ext cx="278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KTL – </a:t>
            </a:r>
            <a:r>
              <a:rPr lang="ru-RU" dirty="0" smtClean="0"/>
              <a:t>длительная защита от коррозии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748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Объект 3"/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00225" y="2006601"/>
            <a:ext cx="3028950" cy="3394075"/>
          </a:xfrm>
        </p:spPr>
      </p:pic>
      <p:pic>
        <p:nvPicPr>
          <p:cNvPr id="26627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3814" y="2520950"/>
            <a:ext cx="121602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6200" y="2522539"/>
            <a:ext cx="131445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503489"/>
            <a:ext cx="131603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8301" y="2516189"/>
            <a:ext cx="105251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6988" y="4184651"/>
            <a:ext cx="109696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Рисунок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838" y="4184651"/>
            <a:ext cx="11239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Рисунок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8089" y="4184651"/>
            <a:ext cx="13160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Рисунок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8301" y="4184650"/>
            <a:ext cx="11080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103814" y="2039939"/>
            <a:ext cx="64801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Arial" panose="020B0604020202020204" pitchFamily="34" charset="0"/>
              </a:rPr>
              <a:t>Демонтаж дюбеля </a:t>
            </a:r>
          </a:p>
        </p:txBody>
      </p:sp>
      <p:sp>
        <p:nvSpPr>
          <p:cNvPr id="18445" name="TextBox 1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999039" y="3787775"/>
            <a:ext cx="64801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50" b="1">
                <a:solidFill>
                  <a:srgbClr val="0070C0"/>
                </a:solidFill>
                <a:latin typeface="Arial" panose="020B0604020202020204" pitchFamily="34" charset="0"/>
              </a:rPr>
              <a:t>Монтаж дюбеля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60680" y="5708144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51310" y="5615176"/>
            <a:ext cx="5784850" cy="447675"/>
          </a:xfrm>
          <a:prstGeom prst="rect">
            <a:avLst/>
          </a:prstGeom>
          <a:noFill/>
        </p:spPr>
      </p:pic>
      <p:sp>
        <p:nvSpPr>
          <p:cNvPr id="26" name="Textfeld 13"/>
          <p:cNvSpPr txBox="1"/>
          <p:nvPr/>
        </p:nvSpPr>
        <p:spPr>
          <a:xfrm>
            <a:off x="1703512" y="40466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</a:rPr>
              <a:t>Возможность замены дюбеля</a:t>
            </a:r>
            <a:endParaRPr lang="de-DE" sz="2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hteck 31"/>
          <p:cNvSpPr>
            <a:spLocks noChangeArrowheads="1"/>
          </p:cNvSpPr>
          <p:nvPr/>
        </p:nvSpPr>
        <p:spPr bwMode="auto">
          <a:xfrm>
            <a:off x="1768475" y="5930900"/>
            <a:ext cx="5030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400">
              <a:latin typeface="Arial" panose="020B0604020202020204" pitchFamily="34" charset="0"/>
            </a:endParaRPr>
          </a:p>
        </p:txBody>
      </p:sp>
      <p:sp>
        <p:nvSpPr>
          <p:cNvPr id="48131" name="Titel 1"/>
          <p:cNvSpPr>
            <a:spLocks noGrp="1"/>
          </p:cNvSpPr>
          <p:nvPr>
            <p:ph type="title"/>
          </p:nvPr>
        </p:nvSpPr>
        <p:spPr>
          <a:xfrm>
            <a:off x="739775" y="-16699"/>
            <a:ext cx="10972800" cy="969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de-DE" sz="2800" b="1" i="1" dirty="0">
                <a:latin typeface="+mn-lt"/>
                <a:ea typeface="+mn-ea"/>
                <a:cs typeface="Arial" panose="020B0604020202020204" pitchFamily="34" charset="0"/>
              </a:rPr>
              <a:t>Совместная работа Муромского стрелочного завода и </a:t>
            </a:r>
            <a:r>
              <a:rPr lang="ru-RU" altLang="de-DE" sz="2800" b="1" i="1" dirty="0" err="1">
                <a:latin typeface="+mn-lt"/>
                <a:ea typeface="+mn-ea"/>
                <a:cs typeface="Arial" panose="020B0604020202020204" pitchFamily="34" charset="0"/>
              </a:rPr>
              <a:t>Швихаг</a:t>
            </a:r>
            <a:endParaRPr lang="de-DE" altLang="de-DE" sz="2800" b="1" i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4" name="Rechteck 31"/>
          <p:cNvSpPr>
            <a:spLocks noChangeArrowheads="1"/>
          </p:cNvSpPr>
          <p:nvPr/>
        </p:nvSpPr>
        <p:spPr bwMode="auto">
          <a:xfrm>
            <a:off x="6750050" y="1091058"/>
            <a:ext cx="470792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747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747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747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747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747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74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74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74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74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 err="1">
                <a:latin typeface="+mn-lt"/>
              </a:rPr>
              <a:t>Vmax</a:t>
            </a:r>
            <a:r>
              <a:rPr lang="de-DE" altLang="de-DE" sz="1400" dirty="0">
                <a:latin typeface="+mn-lt"/>
              </a:rPr>
              <a:t> = </a:t>
            </a:r>
            <a:r>
              <a:rPr lang="de-DE" altLang="de-DE" sz="1400" dirty="0" smtClean="0">
                <a:latin typeface="+mn-lt"/>
              </a:rPr>
              <a:t>160 </a:t>
            </a:r>
            <a:r>
              <a:rPr lang="de-DE" altLang="de-DE" sz="1400" dirty="0">
                <a:latin typeface="+mn-lt"/>
              </a:rPr>
              <a:t>km/h (</a:t>
            </a:r>
            <a:r>
              <a:rPr lang="ru-RU" altLang="de-DE" sz="1400" dirty="0">
                <a:latin typeface="+mn-lt"/>
              </a:rPr>
              <a:t>по прямой</a:t>
            </a:r>
            <a:r>
              <a:rPr lang="de-DE" altLang="de-DE" sz="1400" dirty="0">
                <a:latin typeface="+mn-lt"/>
              </a:rPr>
              <a:t>)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400" dirty="0" err="1">
                <a:latin typeface="+mn-lt"/>
              </a:rPr>
              <a:t>Vmax</a:t>
            </a:r>
            <a:r>
              <a:rPr lang="de-DE" altLang="de-DE" sz="1400" dirty="0">
                <a:latin typeface="+mn-lt"/>
              </a:rPr>
              <a:t> = </a:t>
            </a:r>
            <a:r>
              <a:rPr lang="de-DE" altLang="de-DE" sz="1400" dirty="0" smtClean="0">
                <a:latin typeface="+mn-lt"/>
              </a:rPr>
              <a:t>40 </a:t>
            </a:r>
            <a:r>
              <a:rPr lang="de-DE" altLang="de-DE" sz="1400" dirty="0">
                <a:latin typeface="+mn-lt"/>
              </a:rPr>
              <a:t>km/h (</a:t>
            </a:r>
            <a:r>
              <a:rPr lang="ru-RU" altLang="de-DE" sz="1400" dirty="0">
                <a:latin typeface="+mn-lt"/>
              </a:rPr>
              <a:t>в изгибе</a:t>
            </a:r>
            <a:r>
              <a:rPr lang="de-DE" altLang="de-DE" sz="1400" dirty="0">
                <a:latin typeface="+mn-lt"/>
              </a:rPr>
              <a:t>)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de-DE" sz="1400" dirty="0">
                <a:latin typeface="+mn-lt"/>
              </a:rPr>
              <a:t>Нагрузка на ось</a:t>
            </a:r>
            <a:r>
              <a:rPr lang="de-DE" altLang="de-DE" sz="1400" dirty="0">
                <a:latin typeface="+mn-lt"/>
              </a:rPr>
              <a:t>: </a:t>
            </a:r>
            <a:r>
              <a:rPr lang="de-DE" altLang="de-DE" sz="1400" dirty="0" smtClean="0">
                <a:latin typeface="+mn-lt"/>
              </a:rPr>
              <a:t>27,0 </a:t>
            </a:r>
            <a:r>
              <a:rPr lang="de-DE" altLang="de-DE" sz="1400" dirty="0">
                <a:latin typeface="+mn-lt"/>
              </a:rPr>
              <a:t>t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de-DE" sz="1400" dirty="0">
                <a:latin typeface="+mn-lt"/>
              </a:rPr>
              <a:t>Ширина колеи</a:t>
            </a:r>
            <a:r>
              <a:rPr lang="de-DE" altLang="de-DE" sz="1400" dirty="0">
                <a:latin typeface="+mn-lt"/>
              </a:rPr>
              <a:t>: </a:t>
            </a:r>
            <a:r>
              <a:rPr lang="de-DE" altLang="de-DE" sz="1400" dirty="0" smtClean="0">
                <a:latin typeface="+mn-lt"/>
              </a:rPr>
              <a:t>1524 </a:t>
            </a:r>
            <a:r>
              <a:rPr lang="de-DE" altLang="de-DE" sz="1400" dirty="0">
                <a:latin typeface="+mn-lt"/>
              </a:rPr>
              <a:t>mm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de-DE" sz="1400" dirty="0">
                <a:latin typeface="+mn-lt"/>
              </a:rPr>
              <a:t>Грузовые составы</a:t>
            </a:r>
            <a:r>
              <a:rPr lang="de-DE" altLang="de-DE" sz="1400" dirty="0">
                <a:latin typeface="+mn-lt"/>
              </a:rPr>
              <a:t> </a:t>
            </a:r>
            <a:r>
              <a:rPr lang="ru-RU" altLang="de-DE" sz="1400" dirty="0">
                <a:latin typeface="+mn-lt"/>
              </a:rPr>
              <a:t>и перевозка пассажиров</a:t>
            </a:r>
            <a:endParaRPr lang="de-DE" altLang="de-DE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de-DE" sz="1400" dirty="0">
                <a:latin typeface="+mn-lt"/>
              </a:rPr>
              <a:t>Плоский стрелочный брус</a:t>
            </a:r>
            <a:endParaRPr lang="de-DE" altLang="de-DE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de-DE" sz="1400" dirty="0" err="1">
                <a:latin typeface="+mn-lt"/>
              </a:rPr>
              <a:t>Подшпальная</a:t>
            </a:r>
            <a:r>
              <a:rPr lang="ru-RU" altLang="de-DE" sz="1400" dirty="0">
                <a:latin typeface="+mn-lt"/>
              </a:rPr>
              <a:t> прокладка</a:t>
            </a:r>
            <a:r>
              <a:rPr lang="de-DE" altLang="de-DE" sz="1400" dirty="0">
                <a:latin typeface="+mn-lt"/>
              </a:rPr>
              <a:t> </a:t>
            </a:r>
            <a:r>
              <a:rPr lang="de-DE" altLang="de-DE" sz="1400" dirty="0" err="1" smtClean="0">
                <a:latin typeface="+mn-lt"/>
              </a:rPr>
              <a:t>Getzner</a:t>
            </a:r>
            <a:endParaRPr lang="ru-RU" altLang="de-DE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de-DE" sz="1400" dirty="0" smtClean="0">
                <a:latin typeface="+mn-lt"/>
              </a:rPr>
              <a:t>Статическая </a:t>
            </a:r>
            <a:r>
              <a:rPr lang="ru-RU" altLang="de-DE" sz="1400" dirty="0">
                <a:latin typeface="+mn-lt"/>
              </a:rPr>
              <a:t>жесткость </a:t>
            </a:r>
            <a:r>
              <a:rPr lang="de-DE" altLang="de-DE" sz="1400" dirty="0">
                <a:latin typeface="+mn-lt"/>
              </a:rPr>
              <a:t>SBS ca. 140 kN/mm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 err="1">
                <a:latin typeface="+mn-lt"/>
              </a:rPr>
              <a:t>Schwihag</a:t>
            </a:r>
            <a:r>
              <a:rPr lang="de-DE" altLang="de-DE" sz="1400" dirty="0">
                <a:latin typeface="+mn-lt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+mn-lt"/>
              </a:rPr>
              <a:t>SBS-</a:t>
            </a:r>
            <a:r>
              <a:rPr lang="ru-RU" altLang="de-DE" sz="1400" dirty="0">
                <a:latin typeface="+mn-lt"/>
              </a:rPr>
              <a:t>концепт и разработка</a:t>
            </a:r>
            <a:endParaRPr lang="de-DE" altLang="de-DE" sz="1400" dirty="0">
              <a:latin typeface="+mn-lt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de-DE" sz="1400" dirty="0">
                <a:latin typeface="+mn-lt"/>
              </a:rPr>
              <a:t>Подкладки </a:t>
            </a:r>
            <a:r>
              <a:rPr lang="de-DE" altLang="de-DE" sz="1400" dirty="0">
                <a:latin typeface="+mn-lt"/>
              </a:rPr>
              <a:t>(</a:t>
            </a:r>
            <a:r>
              <a:rPr lang="ru-RU" altLang="de-DE" sz="1400" dirty="0">
                <a:latin typeface="+mn-lt"/>
              </a:rPr>
              <a:t>вкл.</a:t>
            </a:r>
            <a:r>
              <a:rPr lang="de-DE" altLang="de-DE" sz="1400" dirty="0">
                <a:latin typeface="+mn-lt"/>
              </a:rPr>
              <a:t> ZRV</a:t>
            </a:r>
            <a:r>
              <a:rPr lang="ru-RU" altLang="de-DE" sz="1400" dirty="0">
                <a:latin typeface="+mn-lt"/>
              </a:rPr>
              <a:t> роликовые </a:t>
            </a:r>
            <a:r>
              <a:rPr lang="ru-RU" altLang="de-DE" sz="1400" dirty="0" err="1">
                <a:latin typeface="+mn-lt"/>
              </a:rPr>
              <a:t>устр</a:t>
            </a:r>
            <a:r>
              <a:rPr lang="ru-RU" altLang="de-DE" sz="1400" dirty="0">
                <a:latin typeface="+mn-lt"/>
              </a:rPr>
              <a:t>.</a:t>
            </a:r>
            <a:r>
              <a:rPr lang="de-DE" altLang="de-DE" sz="1400" dirty="0">
                <a:latin typeface="+mn-lt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+mn-lt"/>
              </a:rPr>
              <a:t>SBS wSL1 </a:t>
            </a:r>
            <a:r>
              <a:rPr lang="ru-RU" altLang="de-DE" sz="1400" dirty="0">
                <a:latin typeface="+mn-lt"/>
              </a:rPr>
              <a:t>и</a:t>
            </a:r>
            <a:r>
              <a:rPr lang="de-DE" altLang="de-DE" sz="1400" dirty="0">
                <a:latin typeface="+mn-lt"/>
              </a:rPr>
              <a:t> SKL12-32S</a:t>
            </a:r>
          </a:p>
        </p:txBody>
      </p:sp>
      <p:pic>
        <p:nvPicPr>
          <p:cNvPr id="20485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68412"/>
            <a:ext cx="2346325" cy="387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4163"/>
            <a:ext cx="18573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r Verbinder 1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2861953" y="2947988"/>
            <a:ext cx="1710047" cy="9114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1"/>
          <a:stretch>
            <a:fillRect/>
          </a:stretch>
        </p:blipFill>
        <p:spPr bwMode="auto">
          <a:xfrm>
            <a:off x="4458507" y="3170262"/>
            <a:ext cx="2272010" cy="170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8175" y="3735026"/>
            <a:ext cx="2500209" cy="187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0680" y="5708144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1310" y="5615176"/>
            <a:ext cx="5784850" cy="447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9573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1310" y="1213312"/>
            <a:ext cx="568790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- Снижения </a:t>
            </a:r>
            <a:r>
              <a:rPr lang="ru-RU" sz="2000" dirty="0"/>
              <a:t>переводного усилия-продление срока службы СП</a:t>
            </a:r>
          </a:p>
          <a:p>
            <a:endParaRPr lang="ru-RU" sz="2000" dirty="0" smtClean="0"/>
          </a:p>
          <a:p>
            <a:r>
              <a:rPr lang="ru-RU" sz="2000" dirty="0" smtClean="0"/>
              <a:t>- Регулировка </a:t>
            </a:r>
            <a:r>
              <a:rPr lang="ru-RU" sz="2000" dirty="0"/>
              <a:t>каждого ролика по высоте</a:t>
            </a:r>
          </a:p>
          <a:p>
            <a:endParaRPr lang="ru-RU" sz="2000" dirty="0" smtClean="0"/>
          </a:p>
          <a:p>
            <a:r>
              <a:rPr lang="ru-RU" sz="2000" dirty="0" smtClean="0"/>
              <a:t>- Снижение затрат на обслуживание стрелочного перевода за счет отсутствия необходимости смазки подушек</a:t>
            </a:r>
          </a:p>
          <a:p>
            <a:r>
              <a:rPr lang="ru-RU" sz="2000" dirty="0" smtClean="0"/>
              <a:t> </a:t>
            </a:r>
          </a:p>
          <a:p>
            <a:r>
              <a:rPr lang="ru-RU" sz="2000" dirty="0" smtClean="0"/>
              <a:t>-Длительное сохранение полимерных элементов основания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/>
              <a:t>- Легкость в монтаже</a:t>
            </a:r>
          </a:p>
          <a:p>
            <a:endParaRPr lang="ru-RU" sz="2000" dirty="0" smtClean="0"/>
          </a:p>
          <a:p>
            <a:r>
              <a:rPr lang="ru-RU" sz="2000" dirty="0" smtClean="0"/>
              <a:t>- Забота об экологии</a:t>
            </a:r>
            <a:endParaRPr lang="ru-RU" sz="2000" dirty="0"/>
          </a:p>
          <a:p>
            <a:endParaRPr lang="ru-RU" altLang="ru-RU" dirty="0"/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6360" y="1213312"/>
            <a:ext cx="2933945" cy="1669312"/>
          </a:xfrm>
          <a:prstGeom prst="rect">
            <a:avLst/>
          </a:prstGeom>
        </p:spPr>
      </p:pic>
      <p:sp>
        <p:nvSpPr>
          <p:cNvPr id="11" name="Textfeld 13"/>
          <p:cNvSpPr txBox="1"/>
          <p:nvPr/>
        </p:nvSpPr>
        <p:spPr>
          <a:xfrm>
            <a:off x="1276000" y="305019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</a:rPr>
              <a:t>Роликовое устройство </a:t>
            </a:r>
            <a:r>
              <a:rPr lang="en-US" sz="2800" b="1" i="1" dirty="0" err="1" smtClean="0">
                <a:solidFill>
                  <a:prstClr val="black"/>
                </a:solidFill>
              </a:rPr>
              <a:t>Schwihag</a:t>
            </a:r>
            <a:endParaRPr lang="de-DE" sz="2800" b="1" i="1" dirty="0">
              <a:solidFill>
                <a:prstClr val="black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0680" y="5708144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1310" y="5615176"/>
            <a:ext cx="5784850" cy="447675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9687" y="2971191"/>
            <a:ext cx="3270809" cy="25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98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680" y="6242646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feld 13"/>
          <p:cNvSpPr txBox="1"/>
          <p:nvPr/>
        </p:nvSpPr>
        <p:spPr>
          <a:xfrm>
            <a:off x="1864527" y="329645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Модернизация существующих </a:t>
            </a:r>
            <a:r>
              <a:rPr lang="ru-RU" sz="2000" b="1" i="1" dirty="0"/>
              <a:t>стрелочных </a:t>
            </a:r>
            <a:r>
              <a:rPr lang="ru-RU" sz="2000" b="1" i="1" dirty="0" smtClean="0"/>
              <a:t>переводов</a:t>
            </a:r>
            <a:endParaRPr lang="ru-RU" sz="2000" b="1" i="1" dirty="0"/>
          </a:p>
        </p:txBody>
      </p:sp>
      <p:pic>
        <p:nvPicPr>
          <p:cNvPr id="25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310" y="6149678"/>
            <a:ext cx="5784850" cy="447675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464152" y="35730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90373" y="4677318"/>
            <a:ext cx="595578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- Роликовые устройства </a:t>
            </a:r>
            <a:r>
              <a:rPr lang="en-US" dirty="0" err="1" smtClean="0"/>
              <a:t>Schwihag</a:t>
            </a:r>
            <a:r>
              <a:rPr lang="en-US" dirty="0" smtClean="0"/>
              <a:t> </a:t>
            </a:r>
            <a:r>
              <a:rPr lang="ru-RU" dirty="0" smtClean="0"/>
              <a:t>доступны для установки на все существующие проекты стрелочных переводов </a:t>
            </a:r>
          </a:p>
          <a:p>
            <a:r>
              <a:rPr lang="ru-RU" dirty="0" smtClean="0"/>
              <a:t>- Клемма 12-32</a:t>
            </a:r>
            <a:r>
              <a:rPr lang="en-US" dirty="0" smtClean="0"/>
              <a:t>S </a:t>
            </a:r>
            <a:r>
              <a:rPr lang="ru-RU" dirty="0" smtClean="0"/>
              <a:t>используется для модернизации существующих стрелочных переводов путем замены клеммы ПК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4527" y="1202548"/>
            <a:ext cx="2471305" cy="3295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36" t="49711"/>
          <a:stretch/>
        </p:blipFill>
        <p:spPr>
          <a:xfrm rot="5400000">
            <a:off x="6354854" y="2146620"/>
            <a:ext cx="4799295" cy="28166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26199" y="1608955"/>
            <a:ext cx="3340280" cy="25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9130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akue\Videos\Captures\Microsoft Edge 29.07.2020 20_36_30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631" y="98439"/>
            <a:ext cx="9206523" cy="67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9215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kue\Videos\Captures\Microsoft Edge 29.07.2020 20_38_28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1925" y="0"/>
            <a:ext cx="9106998" cy="68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00246" y="3540369"/>
            <a:ext cx="5673969" cy="2594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27599" y="1098061"/>
            <a:ext cx="5673969" cy="2594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hakue\Videos\Captures\Microsoft Edge 29.07.2020 20_38_28 (2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95" t="15291" r="729" b="48860"/>
          <a:stretch/>
        </p:blipFill>
        <p:spPr bwMode="auto">
          <a:xfrm>
            <a:off x="4884614" y="2317261"/>
            <a:ext cx="5689601" cy="244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3170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Прямоугольник 11"/>
          <p:cNvSpPr>
            <a:spLocks noChangeArrowheads="1"/>
          </p:cNvSpPr>
          <p:nvPr/>
        </p:nvSpPr>
        <p:spPr bwMode="auto">
          <a:xfrm>
            <a:off x="2932071" y="2733324"/>
            <a:ext cx="64850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800" b="1" i="1" dirty="0">
                <a:solidFill>
                  <a:srgbClr val="002060"/>
                </a:solidFill>
                <a:latin typeface="+mj-lt"/>
              </a:rPr>
              <a:t>Спасибо за внимание!</a:t>
            </a:r>
            <a:endParaRPr lang="de-CH" altLang="ru-RU" sz="48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680" y="5708144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310" y="5615176"/>
            <a:ext cx="5784850" cy="447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39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000" y="1268760"/>
            <a:ext cx="4512181" cy="2460214"/>
          </a:xfrm>
          <a:prstGeom prst="round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2934" y="6242051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34" y="1058864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01" y="1058864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058864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feld 13"/>
          <p:cNvSpPr txBox="1">
            <a:spLocks noChangeArrowheads="1"/>
          </p:cNvSpPr>
          <p:nvPr/>
        </p:nvSpPr>
        <p:spPr bwMode="auto">
          <a:xfrm>
            <a:off x="239184" y="233363"/>
            <a:ext cx="1152101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>
                <a:latin typeface="Arial" pitchFamily="34" charset="0"/>
              </a:rPr>
              <a:t>Рельсовые скрепления Швихаг для верхнего строения пути базируются на системах, которые зарекомендовали себя на практике. Швихаг усовершенствовал эти системы в техническом плане и по отношению к экономическим показателям.</a:t>
            </a:r>
            <a:endParaRPr lang="de-DE" altLang="ru-RU" sz="1800" b="1">
              <a:latin typeface="Arial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8500" y="4460875"/>
            <a:ext cx="1136651" cy="1227138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434" y="4365625"/>
            <a:ext cx="1149351" cy="1225550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68341" y="1268765"/>
            <a:ext cx="2600960" cy="1203960"/>
          </a:xfrm>
          <a:prstGeom prst="round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68341" y="2891044"/>
            <a:ext cx="2600960" cy="1203960"/>
          </a:xfrm>
          <a:prstGeom prst="round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68341" y="4497072"/>
            <a:ext cx="2600960" cy="1203960"/>
          </a:xfrm>
          <a:prstGeom prst="round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feld 21"/>
          <p:cNvSpPr txBox="1">
            <a:spLocks noChangeArrowheads="1"/>
          </p:cNvSpPr>
          <p:nvPr/>
        </p:nvSpPr>
        <p:spPr bwMode="auto">
          <a:xfrm>
            <a:off x="7727952" y="2498726"/>
            <a:ext cx="4464049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altLang="ru-RU" sz="1600" b="1"/>
              <a:t>W-</a:t>
            </a:r>
            <a:r>
              <a:rPr lang="ru-RU" altLang="ru-RU" sz="1600" b="1"/>
              <a:t>образное крепление</a:t>
            </a:r>
            <a:r>
              <a:rPr lang="de-DE" altLang="ru-RU" sz="1600" b="1"/>
              <a:t> </a:t>
            </a:r>
            <a:r>
              <a:rPr lang="ru-RU" altLang="ru-RU" sz="1600" b="1"/>
              <a:t>с</a:t>
            </a:r>
            <a:r>
              <a:rPr lang="de-DE" altLang="ru-RU" sz="1600" b="1"/>
              <a:t> Skl </a:t>
            </a:r>
            <a:r>
              <a:rPr lang="ru-RU" altLang="ru-RU" sz="1600" b="1"/>
              <a:t>2</a:t>
            </a:r>
            <a:r>
              <a:rPr lang="de-DE" altLang="ru-RU" sz="1600" b="1"/>
              <a:t>1 </a:t>
            </a:r>
          </a:p>
        </p:txBody>
      </p:sp>
      <p:sp>
        <p:nvSpPr>
          <p:cNvPr id="6160" name="Textfeld 22"/>
          <p:cNvSpPr txBox="1">
            <a:spLocks noChangeArrowheads="1"/>
          </p:cNvSpPr>
          <p:nvPr/>
        </p:nvSpPr>
        <p:spPr bwMode="auto">
          <a:xfrm>
            <a:off x="8015818" y="4116389"/>
            <a:ext cx="417618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altLang="ru-RU" sz="1600" b="1"/>
              <a:t>KS-</a:t>
            </a:r>
            <a:r>
              <a:rPr lang="ru-RU" altLang="ru-RU" sz="1600" b="1"/>
              <a:t>образное крепление</a:t>
            </a:r>
            <a:r>
              <a:rPr lang="de-DE" altLang="ru-RU" sz="1600" b="1"/>
              <a:t> </a:t>
            </a:r>
            <a:r>
              <a:rPr lang="ru-RU" altLang="ru-RU" sz="1600" b="1"/>
              <a:t>с </a:t>
            </a:r>
            <a:r>
              <a:rPr lang="de-DE" altLang="ru-RU" sz="1600" b="1"/>
              <a:t> Skl 12</a:t>
            </a:r>
          </a:p>
        </p:txBody>
      </p:sp>
      <p:sp>
        <p:nvSpPr>
          <p:cNvPr id="6161" name="Textfeld 23"/>
          <p:cNvSpPr txBox="1">
            <a:spLocks noChangeArrowheads="1"/>
          </p:cNvSpPr>
          <p:nvPr/>
        </p:nvSpPr>
        <p:spPr bwMode="auto">
          <a:xfrm>
            <a:off x="8879418" y="5729289"/>
            <a:ext cx="29781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/>
              <a:t>Система крепления </a:t>
            </a:r>
            <a:r>
              <a:rPr lang="de-DE" altLang="ru-RU" sz="1600" b="1"/>
              <a:t>336 </a:t>
            </a:r>
            <a:r>
              <a:rPr lang="ru-RU" altLang="ru-RU" sz="1600" b="1"/>
              <a:t>с</a:t>
            </a:r>
            <a:r>
              <a:rPr lang="de-DE" altLang="ru-RU" sz="1600" b="1"/>
              <a:t> Skl 12</a:t>
            </a:r>
          </a:p>
        </p:txBody>
      </p:sp>
      <p:sp>
        <p:nvSpPr>
          <p:cNvPr id="6164" name="Textfeld 27"/>
          <p:cNvSpPr txBox="1">
            <a:spLocks noChangeArrowheads="1"/>
          </p:cNvSpPr>
          <p:nvPr/>
        </p:nvSpPr>
        <p:spPr bwMode="auto">
          <a:xfrm>
            <a:off x="527051" y="3773488"/>
            <a:ext cx="34565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altLang="ru-RU" sz="1600" b="1"/>
              <a:t>W-</a:t>
            </a:r>
            <a:r>
              <a:rPr lang="ru-RU" altLang="ru-RU" sz="1600" b="1"/>
              <a:t> образное крепление с </a:t>
            </a:r>
            <a:r>
              <a:rPr lang="de-DE" altLang="ru-RU" sz="1600" b="1"/>
              <a:t> Skl </a:t>
            </a:r>
            <a:r>
              <a:rPr lang="ru-RU" altLang="ru-RU" sz="1600" b="1"/>
              <a:t>21</a:t>
            </a:r>
            <a:endParaRPr lang="de-DE" altLang="ru-RU" sz="1600" b="1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00152" y="4649789"/>
            <a:ext cx="1147233" cy="1227137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34" y="6165851"/>
            <a:ext cx="771313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28708" y="1268765"/>
            <a:ext cx="24447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Преимущества использования </a:t>
            </a:r>
            <a:r>
              <a:rPr lang="en-US" dirty="0" smtClean="0"/>
              <a:t>W </a:t>
            </a:r>
            <a:r>
              <a:rPr lang="ru-RU" dirty="0" smtClean="0"/>
              <a:t>– образных скреплений: 1)радикальное уменьшение всех видов износа рельса </a:t>
            </a:r>
          </a:p>
          <a:p>
            <a:r>
              <a:rPr lang="ru-RU" dirty="0" smtClean="0"/>
              <a:t>2)Кратное увеличение межремонтных интервалов</a:t>
            </a:r>
          </a:p>
          <a:p>
            <a:r>
              <a:rPr lang="ru-RU" dirty="0" smtClean="0"/>
              <a:t>3)Стабильность пути, надежность прикрепления рельса, упругие свойства всей системы верхнего строения пути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948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680" y="5708144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310" y="5615176"/>
            <a:ext cx="5784850" cy="447675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11" t="15277" r="26302" b="16857"/>
          <a:stretch/>
        </p:blipFill>
        <p:spPr>
          <a:xfrm>
            <a:off x="2035178" y="1353743"/>
            <a:ext cx="3024336" cy="382489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131523" y="2073994"/>
            <a:ext cx="136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Шуруп </a:t>
            </a:r>
            <a:r>
              <a:rPr lang="de-DE" dirty="0">
                <a:solidFill>
                  <a:prstClr val="black"/>
                </a:solidFill>
              </a:rPr>
              <a:t>Ss 36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273703" y="3045170"/>
            <a:ext cx="239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Эластичная прокладка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74943" y="3480433"/>
            <a:ext cx="216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Полиамидная плита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49974" y="3471015"/>
            <a:ext cx="171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Боковые упоры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42274" y="2824684"/>
            <a:ext cx="175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Упругая </a:t>
            </a:r>
            <a:r>
              <a:rPr lang="ru-RU" dirty="0" smtClean="0">
                <a:solidFill>
                  <a:prstClr val="black"/>
                </a:solidFill>
              </a:rPr>
              <a:t>клемма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         </a:t>
            </a:r>
            <a:r>
              <a:rPr lang="de-DE" dirty="0" err="1" smtClean="0">
                <a:solidFill>
                  <a:prstClr val="black"/>
                </a:solidFill>
              </a:rPr>
              <a:t>Skl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21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019790" y="2482937"/>
            <a:ext cx="78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Рельс</a:t>
            </a:r>
            <a:r>
              <a:rPr lang="de-DE" dirty="0">
                <a:solidFill>
                  <a:prstClr val="black"/>
                </a:solidFill>
              </a:rPr>
              <a:t> 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51131" y="4403202"/>
            <a:ext cx="242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Железобетонный блок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0" name="Textfeld 13"/>
          <p:cNvSpPr txBox="1"/>
          <p:nvPr/>
        </p:nvSpPr>
        <p:spPr>
          <a:xfrm>
            <a:off x="1703512" y="40466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</a:rPr>
              <a:t>Система </a:t>
            </a:r>
            <a:r>
              <a:rPr lang="en-US" sz="2800" b="1" i="1" dirty="0" smtClean="0">
                <a:solidFill>
                  <a:prstClr val="black"/>
                </a:solidFill>
              </a:rPr>
              <a:t>DFF 21</a:t>
            </a:r>
            <a:r>
              <a:rPr lang="ru-RU" sz="2800" b="1" i="1" dirty="0" smtClean="0">
                <a:solidFill>
                  <a:prstClr val="black"/>
                </a:solidFill>
              </a:rPr>
              <a:t> для монолитного основания</a:t>
            </a:r>
            <a:endParaRPr lang="de-DE" sz="2800" b="1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1886" y="1124745"/>
            <a:ext cx="382240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Преимущества: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Уменьшение структурного шума и </a:t>
            </a:r>
            <a:r>
              <a:rPr lang="ru-RU" sz="1600" dirty="0" smtClean="0"/>
              <a:t>вибрации, возможность реализовать концепцию «тихий путь»</a:t>
            </a:r>
            <a:endParaRPr lang="ru-RU" sz="1600" dirty="0"/>
          </a:p>
          <a:p>
            <a:pPr marL="285750" indent="-285750">
              <a:buFontTx/>
              <a:buChar char="-"/>
            </a:pPr>
            <a:r>
              <a:rPr lang="ru-RU" sz="1600" dirty="0" smtClean="0"/>
              <a:t>Проведение строительно-монтажных работ сверху вниз позволяет достичь максимальной точности пути в плане и профиле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Возможна комплектация для применения с разными типами рельса (Р60, Р50 и другие)</a:t>
            </a:r>
          </a:p>
          <a:p>
            <a:r>
              <a:rPr lang="ru-RU" sz="1600" dirty="0" smtClean="0"/>
              <a:t>- Возможность регулировки ширины колеи до ±10 мм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Регулировка по высоте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Возможность замены всех элементов скрепления, в том числе </a:t>
            </a:r>
            <a:r>
              <a:rPr lang="ru-RU" sz="1600" dirty="0" err="1" smtClean="0"/>
              <a:t>замоноличенных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2628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680" y="6283576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310" y="6190608"/>
            <a:ext cx="5784850" cy="447675"/>
          </a:xfrm>
          <a:prstGeom prst="rect">
            <a:avLst/>
          </a:prstGeom>
          <a:noFill/>
        </p:spPr>
      </p:pic>
      <p:sp>
        <p:nvSpPr>
          <p:cNvPr id="26" name="Textfeld 13"/>
          <p:cNvSpPr txBox="1"/>
          <p:nvPr/>
        </p:nvSpPr>
        <p:spPr>
          <a:xfrm>
            <a:off x="1703512" y="40466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Система </a:t>
            </a:r>
            <a:r>
              <a:rPr lang="en-US" sz="2800" b="1" i="1" dirty="0">
                <a:solidFill>
                  <a:prstClr val="black"/>
                </a:solidFill>
              </a:rPr>
              <a:t>DFF </a:t>
            </a:r>
            <a:r>
              <a:rPr lang="en-US" sz="2800" b="1" i="1" dirty="0" smtClean="0">
                <a:solidFill>
                  <a:prstClr val="black"/>
                </a:solidFill>
              </a:rPr>
              <a:t>21</a:t>
            </a:r>
            <a:r>
              <a:rPr lang="ru-RU" sz="2800" b="1" i="1" dirty="0" smtClean="0">
                <a:solidFill>
                  <a:prstClr val="black"/>
                </a:solidFill>
              </a:rPr>
              <a:t> </a:t>
            </a:r>
            <a:r>
              <a:rPr lang="ru-RU" sz="2800" b="1" i="1" dirty="0">
                <a:solidFill>
                  <a:prstClr val="black"/>
                </a:solidFill>
              </a:rPr>
              <a:t>для монолитного основания</a:t>
            </a:r>
            <a:endParaRPr lang="de-DE" sz="2800" b="1" i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" t="23434" r="44040" b="808"/>
          <a:stretch/>
        </p:blipFill>
        <p:spPr>
          <a:xfrm rot="5400000">
            <a:off x="6474091" y="2782915"/>
            <a:ext cx="2772515" cy="28458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8494" y="1254931"/>
            <a:ext cx="4702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Система </a:t>
            </a:r>
            <a:r>
              <a:rPr lang="en-US" dirty="0" err="1" smtClean="0"/>
              <a:t>Dff</a:t>
            </a:r>
            <a:r>
              <a:rPr lang="en-US" dirty="0" smtClean="0"/>
              <a:t> 21</a:t>
            </a:r>
            <a:r>
              <a:rPr lang="ru-RU" dirty="0" smtClean="0"/>
              <a:t> на станции </a:t>
            </a:r>
            <a:r>
              <a:rPr lang="ru-RU" dirty="0" err="1" smtClean="0"/>
              <a:t>Некрасовка</a:t>
            </a:r>
            <a:r>
              <a:rPr lang="ru-RU" dirty="0" smtClean="0"/>
              <a:t> Московского метрополитена</a:t>
            </a:r>
          </a:p>
          <a:p>
            <a:r>
              <a:rPr lang="ru-RU" dirty="0" smtClean="0"/>
              <a:t>Открытие станции состоялось 3 июня 2019г.</a:t>
            </a:r>
          </a:p>
          <a:p>
            <a:r>
              <a:rPr lang="ru-RU" dirty="0" smtClean="0"/>
              <a:t>Замечаний по работе элементов системы не </a:t>
            </a:r>
            <a:r>
              <a:rPr lang="ru-RU" dirty="0" err="1" smtClean="0"/>
              <a:t>зафиксированно</a:t>
            </a:r>
            <a:endParaRPr lang="ru-RU" dirty="0"/>
          </a:p>
        </p:txBody>
      </p:sp>
      <p:pic>
        <p:nvPicPr>
          <p:cNvPr id="6146" name="Picture 2" descr="C:\Users\hakue\Downloads\WhatsApp Image 2020-07-29 at 21.57.58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65"/>
          <a:stretch/>
        </p:blipFill>
        <p:spPr bwMode="auto">
          <a:xfrm>
            <a:off x="2149230" y="1254931"/>
            <a:ext cx="3525787" cy="477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84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2934" y="6242051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34" y="1058864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01" y="1058864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058864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feld 10"/>
          <p:cNvSpPr txBox="1">
            <a:spLocks noChangeArrowheads="1"/>
          </p:cNvSpPr>
          <p:nvPr/>
        </p:nvSpPr>
        <p:spPr bwMode="auto">
          <a:xfrm>
            <a:off x="234952" y="95250"/>
            <a:ext cx="316864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de-DE" altLang="ru-RU" sz="1400"/>
          </a:p>
        </p:txBody>
      </p:sp>
      <p:pic>
        <p:nvPicPr>
          <p:cNvPr id="10248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684" y="6149976"/>
            <a:ext cx="771313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 descr="C:\Dokumente und Einstellungen\Danneberg\Desktop\RUS\Übersicht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58"/>
          <a:stretch>
            <a:fillRect/>
          </a:stretch>
        </p:blipFill>
        <p:spPr bwMode="auto">
          <a:xfrm>
            <a:off x="46568" y="1268414"/>
            <a:ext cx="453601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feld 16"/>
          <p:cNvSpPr txBox="1">
            <a:spLocks noChangeArrowheads="1"/>
          </p:cNvSpPr>
          <p:nvPr/>
        </p:nvSpPr>
        <p:spPr bwMode="auto">
          <a:xfrm>
            <a:off x="431800" y="4508500"/>
            <a:ext cx="4800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500" dirty="0"/>
              <a:t>Базируется на прямом</a:t>
            </a:r>
            <a:r>
              <a:rPr lang="de-DE" altLang="ru-RU" sz="1500" dirty="0"/>
              <a:t> W-</a:t>
            </a:r>
            <a:r>
              <a:rPr lang="ru-RU" altLang="ru-RU" sz="1500" dirty="0"/>
              <a:t>образном креплении, которое</a:t>
            </a:r>
            <a:endParaRPr lang="de-DE" altLang="ru-RU" sz="1500" dirty="0"/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1600" dirty="0"/>
              <a:t> свыше</a:t>
            </a:r>
            <a:r>
              <a:rPr lang="de-DE" altLang="ru-RU" sz="1600" dirty="0"/>
              <a:t> 40 </a:t>
            </a:r>
            <a:r>
              <a:rPr lang="ru-RU" altLang="ru-RU" sz="1600" dirty="0"/>
              <a:t>лет в эксплуатации</a:t>
            </a:r>
            <a:endParaRPr lang="de-DE" altLang="ru-RU" sz="1600" dirty="0"/>
          </a:p>
          <a:p>
            <a:pPr eaLnBrk="1" hangingPunct="1">
              <a:buFont typeface="Arial" pitchFamily="34" charset="0"/>
              <a:buChar char="•"/>
            </a:pPr>
            <a:r>
              <a:rPr lang="ru-RU" altLang="ru-RU" sz="1600" dirty="0" smtClean="0"/>
              <a:t>Регулируется </a:t>
            </a:r>
            <a:r>
              <a:rPr lang="ru-RU" altLang="ru-RU" sz="1600" dirty="0"/>
              <a:t>под требуемую нагрузку</a:t>
            </a:r>
            <a:r>
              <a:rPr lang="de-DE" altLang="ru-RU" sz="1600" dirty="0"/>
              <a:t> </a:t>
            </a:r>
          </a:p>
          <a:p>
            <a:pPr eaLnBrk="1" hangingPunct="1"/>
            <a:endParaRPr lang="de-DE" altLang="ru-RU" sz="1600" dirty="0"/>
          </a:p>
        </p:txBody>
      </p:sp>
      <p:sp>
        <p:nvSpPr>
          <p:cNvPr id="10251" name="Textfeld 14"/>
          <p:cNvSpPr txBox="1">
            <a:spLocks noChangeArrowheads="1"/>
          </p:cNvSpPr>
          <p:nvPr/>
        </p:nvSpPr>
        <p:spPr bwMode="auto">
          <a:xfrm>
            <a:off x="5232400" y="1196976"/>
            <a:ext cx="6959600" cy="290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500" b="1" dirty="0" smtClean="0"/>
              <a:t>Преимущества</a:t>
            </a:r>
            <a:r>
              <a:rPr lang="de-DE" altLang="ru-RU" sz="1500" b="1" dirty="0" smtClean="0"/>
              <a:t>:</a:t>
            </a:r>
            <a:endParaRPr lang="de-DE" altLang="ru-RU" sz="1500" b="1" dirty="0"/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de-DE" altLang="ru-RU" sz="1500" dirty="0"/>
              <a:t> </a:t>
            </a:r>
            <a:r>
              <a:rPr lang="ru-RU" altLang="ru-RU" sz="1500" dirty="0"/>
              <a:t>Полностью готово к </a:t>
            </a:r>
            <a:r>
              <a:rPr lang="ru-RU" altLang="ru-RU" sz="1500" dirty="0" err="1"/>
              <a:t>предмонтажной</a:t>
            </a:r>
            <a:r>
              <a:rPr lang="ru-RU" altLang="ru-RU" sz="1500" dirty="0"/>
              <a:t> сборке, возможность автоматизированного монтажа;</a:t>
            </a:r>
            <a:endParaRPr lang="de-DE" altLang="ru-RU" sz="1500" dirty="0"/>
          </a:p>
          <a:p>
            <a:pPr eaLnBrk="1" hangingPunct="1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ru-RU" sz="1500" dirty="0"/>
              <a:t> </a:t>
            </a:r>
            <a:r>
              <a:rPr lang="ru-RU" altLang="ru-RU" sz="1500" dirty="0"/>
              <a:t>Поперечные силы уводятся через </a:t>
            </a:r>
            <a:r>
              <a:rPr lang="ru-RU" altLang="ru-RU" sz="1500" dirty="0" err="1"/>
              <a:t>углонаправляющую</a:t>
            </a:r>
            <a:r>
              <a:rPr lang="ru-RU" altLang="ru-RU" sz="1500" dirty="0"/>
              <a:t> плиту в бетонные плечи шпалы, без риска изгиба или срезания элементов крепления;</a:t>
            </a:r>
            <a:endParaRPr lang="de-DE" altLang="ru-RU" sz="1500" dirty="0"/>
          </a:p>
          <a:p>
            <a:pPr eaLnBrk="1" hangingPunct="1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ru-RU" sz="1500" dirty="0"/>
              <a:t> </a:t>
            </a:r>
            <a:r>
              <a:rPr lang="ru-RU" altLang="ru-RU" sz="1500" dirty="0"/>
              <a:t>Система крепления имеет полную </a:t>
            </a:r>
            <a:r>
              <a:rPr lang="ru-RU" altLang="ru-RU" sz="1500" dirty="0" err="1"/>
              <a:t>электроизоляцию</a:t>
            </a:r>
            <a:r>
              <a:rPr lang="ru-RU" altLang="ru-RU" sz="1500" dirty="0"/>
              <a:t>;</a:t>
            </a:r>
            <a:endParaRPr lang="de-DE" altLang="ru-RU" sz="1500" dirty="0"/>
          </a:p>
          <a:p>
            <a:pPr eaLnBrk="1" hangingPunct="1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ru-RU" sz="1500" dirty="0"/>
              <a:t> </a:t>
            </a:r>
            <a:r>
              <a:rPr lang="ru-RU" altLang="ru-RU" sz="1500" dirty="0"/>
              <a:t>Долговременная, с силовым замыканием затяжка и защита от перегрузки против эластичной деформации деталей крепления; </a:t>
            </a:r>
          </a:p>
          <a:p>
            <a:pPr eaLnBrk="1" hangingPunct="1"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1500" dirty="0"/>
              <a:t>При повреждении все компоненты заменяемы</a:t>
            </a:r>
            <a:endParaRPr lang="de-DE" altLang="ru-RU" sz="1500" dirty="0"/>
          </a:p>
          <a:p>
            <a:pPr eaLnBrk="1" hangingPunct="1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ru-RU" sz="1500" dirty="0"/>
              <a:t> </a:t>
            </a:r>
            <a:r>
              <a:rPr lang="ru-RU" altLang="ru-RU" sz="1500" dirty="0"/>
              <a:t>Крепление регулируется по вертикали и горизонтали</a:t>
            </a:r>
            <a:endParaRPr lang="de-DE" altLang="ru-RU" sz="1500" dirty="0"/>
          </a:p>
          <a:p>
            <a:pPr eaLnBrk="1" hangingPunct="1"/>
            <a:endParaRPr lang="de-DE" altLang="ru-RU" sz="1500" dirty="0"/>
          </a:p>
        </p:txBody>
      </p:sp>
      <p:pic>
        <p:nvPicPr>
          <p:cNvPr id="18" name="Picture 7" descr="C:\Dokumente und Einstellungen\Danneberg\Desktop\RUS\Schnitt_detai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72331" y="4365104"/>
            <a:ext cx="2767408" cy="1800000"/>
          </a:xfrm>
          <a:prstGeom prst="round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3" descr="C:\Dokumente und Einstellungen\Danneberg\Desktop\RUS\Detail_1.JPG"/>
          <p:cNvPicPr>
            <a:picLocks noChangeAspect="1" noChangeArrowheads="1"/>
          </p:cNvPicPr>
          <p:nvPr/>
        </p:nvPicPr>
        <p:blipFill>
          <a:blip r:embed="rId7" cstate="print"/>
          <a:srcRect l="13153" r="14503" b="19404"/>
          <a:stretch>
            <a:fillRect/>
          </a:stretch>
        </p:blipFill>
        <p:spPr bwMode="auto">
          <a:xfrm>
            <a:off x="5519936" y="4365104"/>
            <a:ext cx="2778963" cy="1800000"/>
          </a:xfrm>
          <a:prstGeom prst="round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4" name="Textfeld 18"/>
          <p:cNvSpPr txBox="1">
            <a:spLocks noChangeArrowheads="1"/>
          </p:cNvSpPr>
          <p:nvPr/>
        </p:nvSpPr>
        <p:spPr bwMode="auto">
          <a:xfrm>
            <a:off x="670984" y="419100"/>
            <a:ext cx="1152101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800" b="1" dirty="0"/>
              <a:t>Рельсовое </a:t>
            </a:r>
            <a:r>
              <a:rPr lang="ru-RU" altLang="ru-RU" sz="1800" b="1" dirty="0">
                <a:latin typeface="Arial" pitchFamily="34" charset="0"/>
              </a:rPr>
              <a:t>с</a:t>
            </a:r>
            <a:r>
              <a:rPr lang="ru-RU" altLang="ru-RU" sz="1800" b="1" dirty="0"/>
              <a:t>крепление ШВИХАГ </a:t>
            </a:r>
            <a:r>
              <a:rPr lang="en-US" altLang="ru-RU" sz="1800" b="1" dirty="0"/>
              <a:t>SBS W </a:t>
            </a:r>
            <a:r>
              <a:rPr lang="ru-RU" altLang="ru-RU" sz="1800" b="1" dirty="0" smtClean="0"/>
              <a:t>21 для применения на шпале, блоках</a:t>
            </a:r>
            <a:endParaRPr lang="de-DE" altLang="ru-RU" sz="1800" b="1" dirty="0"/>
          </a:p>
        </p:txBody>
      </p:sp>
    </p:spTree>
    <p:extLst>
      <p:ext uri="{BB962C8B-B14F-4D97-AF65-F5344CB8AC3E}">
        <p14:creationId xmlns:p14="http://schemas.microsoft.com/office/powerpoint/2010/main" xmlns="" val="14280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Dokumente und Einstellungen\Danneberg\Desktop\RUS\Skl_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32" t="20651" r="10046" b="15234"/>
          <a:stretch>
            <a:fillRect/>
          </a:stretch>
        </p:blipFill>
        <p:spPr bwMode="auto">
          <a:xfrm rot="509645">
            <a:off x="258234" y="1711326"/>
            <a:ext cx="291041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Dokumente und Einstellungen\Danneberg\Desktop\RUS\Var_1\Var_1_se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51" y="4437064"/>
            <a:ext cx="26289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2934" y="6242051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34" y="1058864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01" y="1058864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058864"/>
            <a:ext cx="446616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684" y="6149976"/>
            <a:ext cx="771313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6" descr="C:\Dokumente und Einstellungen\Danneberg\Desktop\RUS\Übersich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5218" y="1484314"/>
            <a:ext cx="5818716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" descr="C:\Dokumente und Einstellungen\Danneberg\Desktop\RUS\Schwellenschraube_ss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9" r="36540"/>
          <a:stretch>
            <a:fillRect/>
          </a:stretch>
        </p:blipFill>
        <p:spPr bwMode="auto">
          <a:xfrm rot="-3708848">
            <a:off x="9671844" y="853283"/>
            <a:ext cx="1020763" cy="292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feld 16"/>
          <p:cNvSpPr txBox="1">
            <a:spLocks noChangeArrowheads="1"/>
          </p:cNvSpPr>
          <p:nvPr/>
        </p:nvSpPr>
        <p:spPr bwMode="auto">
          <a:xfrm>
            <a:off x="8784167" y="1403351"/>
            <a:ext cx="31686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/>
              <a:t>Шпальный шуруп</a:t>
            </a:r>
            <a:r>
              <a:rPr lang="de-DE" altLang="ru-RU" sz="1400" b="1"/>
              <a:t> </a:t>
            </a:r>
          </a:p>
          <a:p>
            <a:pPr eaLnBrk="1" hangingPunct="1"/>
            <a:r>
              <a:rPr lang="de-DE" altLang="ru-RU" sz="1400" b="1"/>
              <a:t>Ss 25</a:t>
            </a:r>
          </a:p>
        </p:txBody>
      </p:sp>
      <p:sp>
        <p:nvSpPr>
          <p:cNvPr id="8205" name="Textfeld 17"/>
          <p:cNvSpPr txBox="1">
            <a:spLocks noChangeArrowheads="1"/>
          </p:cNvSpPr>
          <p:nvPr/>
        </p:nvSpPr>
        <p:spPr bwMode="auto">
          <a:xfrm>
            <a:off x="1" y="4005264"/>
            <a:ext cx="39835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/>
              <a:t>Углонаправляющая плита</a:t>
            </a:r>
            <a:r>
              <a:rPr lang="de-DE" altLang="ru-RU" sz="1400" b="1"/>
              <a:t> </a:t>
            </a:r>
          </a:p>
          <a:p>
            <a:pPr eaLnBrk="1" hangingPunct="1"/>
            <a:r>
              <a:rPr lang="de-DE" altLang="ru-RU" sz="1400" b="1"/>
              <a:t>Wfp SL 2</a:t>
            </a:r>
            <a:r>
              <a:rPr lang="ru-RU" altLang="ru-RU" sz="1400" b="1"/>
              <a:t>1</a:t>
            </a:r>
            <a:endParaRPr lang="de-DE" altLang="ru-RU" sz="1400" b="1"/>
          </a:p>
        </p:txBody>
      </p:sp>
      <p:sp>
        <p:nvSpPr>
          <p:cNvPr id="8206" name="Textfeld 18"/>
          <p:cNvSpPr txBox="1">
            <a:spLocks noChangeArrowheads="1"/>
          </p:cNvSpPr>
          <p:nvPr/>
        </p:nvSpPr>
        <p:spPr bwMode="auto">
          <a:xfrm>
            <a:off x="527051" y="1536701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/>
              <a:t>Упругая клемма</a:t>
            </a:r>
            <a:r>
              <a:rPr lang="de-DE" altLang="ru-RU" sz="1400" b="1"/>
              <a:t> Skl </a:t>
            </a:r>
            <a:r>
              <a:rPr lang="ru-RU" altLang="ru-RU" sz="1400" b="1"/>
              <a:t>2</a:t>
            </a:r>
            <a:r>
              <a:rPr lang="de-DE" altLang="ru-RU" sz="1400" b="1"/>
              <a:t>1</a:t>
            </a:r>
          </a:p>
        </p:txBody>
      </p:sp>
      <p:sp>
        <p:nvSpPr>
          <p:cNvPr id="8207" name="Textfeld 19"/>
          <p:cNvSpPr txBox="1">
            <a:spLocks noChangeArrowheads="1"/>
          </p:cNvSpPr>
          <p:nvPr/>
        </p:nvSpPr>
        <p:spPr bwMode="auto">
          <a:xfrm>
            <a:off x="9359900" y="3141664"/>
            <a:ext cx="216111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/>
              <a:t>Пластиковый дюбель </a:t>
            </a:r>
            <a:r>
              <a:rPr lang="de-DE" altLang="ru-RU" sz="1400" b="1"/>
              <a:t>Sdü S3</a:t>
            </a:r>
          </a:p>
        </p:txBody>
      </p:sp>
      <p:sp>
        <p:nvSpPr>
          <p:cNvPr id="8208" name="Textfeld 20"/>
          <p:cNvSpPr txBox="1">
            <a:spLocks noChangeArrowheads="1"/>
          </p:cNvSpPr>
          <p:nvPr/>
        </p:nvSpPr>
        <p:spPr bwMode="auto">
          <a:xfrm>
            <a:off x="5135034" y="5084764"/>
            <a:ext cx="1824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/>
              <a:t>Прокладка</a:t>
            </a:r>
            <a:endParaRPr lang="de-DE" altLang="ru-RU" sz="1400" b="1"/>
          </a:p>
        </p:txBody>
      </p:sp>
      <p:cxnSp>
        <p:nvCxnSpPr>
          <p:cNvPr id="23" name="Gerade Verbindung 22"/>
          <p:cNvCxnSpPr>
            <a:stCxn id="8204" idx="1"/>
          </p:cNvCxnSpPr>
          <p:nvPr/>
        </p:nvCxnSpPr>
        <p:spPr>
          <a:xfrm rot="10800000" flipV="1">
            <a:off x="7632700" y="1665289"/>
            <a:ext cx="1151467" cy="179387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stCxn id="8207" idx="1"/>
          </p:cNvCxnSpPr>
          <p:nvPr/>
        </p:nvCxnSpPr>
        <p:spPr>
          <a:xfrm flipH="1">
            <a:off x="6959601" y="3402014"/>
            <a:ext cx="2400300" cy="242887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11" name="Grafik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44" t="16142" r="37184" b="9015"/>
          <a:stretch>
            <a:fillRect/>
          </a:stretch>
        </p:blipFill>
        <p:spPr bwMode="auto">
          <a:xfrm rot="-5044095">
            <a:off x="9996488" y="2464330"/>
            <a:ext cx="720725" cy="333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Gerade Verbindung 35"/>
          <p:cNvCxnSpPr/>
          <p:nvPr/>
        </p:nvCxnSpPr>
        <p:spPr>
          <a:xfrm flipV="1">
            <a:off x="3119967" y="3573463"/>
            <a:ext cx="1727200" cy="1008062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8206" idx="3"/>
          </p:cNvCxnSpPr>
          <p:nvPr/>
        </p:nvCxnSpPr>
        <p:spPr>
          <a:xfrm>
            <a:off x="3346451" y="1690689"/>
            <a:ext cx="1405467" cy="1017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8208" idx="0"/>
          </p:cNvCxnSpPr>
          <p:nvPr/>
        </p:nvCxnSpPr>
        <p:spPr>
          <a:xfrm rot="5400000" flipH="1" flipV="1">
            <a:off x="5448037" y="4244182"/>
            <a:ext cx="1439863" cy="241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3" descr="C:\Dokumente und Einstellungen\Danneberg\Desktop\RUS\Übersicht mit Dübel_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60363" y="4725145"/>
            <a:ext cx="2305396" cy="1453065"/>
          </a:xfrm>
          <a:prstGeom prst="round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" descr="C:\Dokumente und Einstellungen\Danneberg\Desktop\RUS\Detail_1.JPG"/>
          <p:cNvPicPr>
            <a:picLocks noChangeAspect="1" noChangeArrowheads="1"/>
          </p:cNvPicPr>
          <p:nvPr/>
        </p:nvPicPr>
        <p:blipFill>
          <a:blip r:embed="rId11" cstate="print"/>
          <a:srcRect l="13153" r="14503" b="19404"/>
          <a:stretch>
            <a:fillRect/>
          </a:stretch>
        </p:blipFill>
        <p:spPr bwMode="auto">
          <a:xfrm>
            <a:off x="6960097" y="4725144"/>
            <a:ext cx="2245401" cy="1454400"/>
          </a:xfrm>
          <a:prstGeom prst="round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217" name="Textfeld 30"/>
          <p:cNvSpPr txBox="1">
            <a:spLocks noChangeArrowheads="1"/>
          </p:cNvSpPr>
          <p:nvPr/>
        </p:nvSpPr>
        <p:spPr bwMode="auto">
          <a:xfrm>
            <a:off x="239184" y="376239"/>
            <a:ext cx="1152101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800" b="1" dirty="0"/>
              <a:t>Рельсовое </a:t>
            </a:r>
            <a:r>
              <a:rPr lang="ru-RU" altLang="ru-RU" sz="1800" b="1" dirty="0">
                <a:latin typeface="Arial" pitchFamily="34" charset="0"/>
              </a:rPr>
              <a:t>с</a:t>
            </a:r>
            <a:r>
              <a:rPr lang="ru-RU" altLang="ru-RU" sz="1800" b="1" dirty="0"/>
              <a:t>крепление ШВИХАГ </a:t>
            </a:r>
            <a:r>
              <a:rPr lang="en-US" altLang="ru-RU" sz="1800" b="1" dirty="0"/>
              <a:t>SBS W </a:t>
            </a:r>
            <a:r>
              <a:rPr lang="en-US" altLang="ru-RU" sz="1800" b="1" dirty="0" smtClean="0"/>
              <a:t>21</a:t>
            </a:r>
            <a:r>
              <a:rPr lang="ru-RU" altLang="ru-RU" sz="1800" b="1" dirty="0" smtClean="0"/>
              <a:t> на шпале Универсальные Технологии</a:t>
            </a:r>
            <a:r>
              <a:rPr lang="en-US" altLang="ru-RU" sz="1800" b="1" dirty="0" smtClean="0"/>
              <a:t> </a:t>
            </a:r>
            <a:endParaRPr lang="en-US" altLang="ru-RU" sz="1800" b="1" dirty="0"/>
          </a:p>
        </p:txBody>
      </p:sp>
    </p:spTree>
    <p:extLst>
      <p:ext uri="{BB962C8B-B14F-4D97-AF65-F5344CB8AC3E}">
        <p14:creationId xmlns:p14="http://schemas.microsoft.com/office/powerpoint/2010/main" xmlns="" val="8382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680" y="5708144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310" y="5615176"/>
            <a:ext cx="5784850" cy="447675"/>
          </a:xfrm>
          <a:prstGeom prst="rect">
            <a:avLst/>
          </a:prstGeom>
          <a:noFill/>
        </p:spPr>
      </p:pic>
      <p:sp>
        <p:nvSpPr>
          <p:cNvPr id="26" name="Textfeld 13"/>
          <p:cNvSpPr txBox="1"/>
          <p:nvPr/>
        </p:nvSpPr>
        <p:spPr>
          <a:xfrm>
            <a:off x="1703512" y="40466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Система SBS W 21 на блоках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521" y="1376489"/>
            <a:ext cx="2131921" cy="3790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072" y="1606755"/>
            <a:ext cx="5351813" cy="30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52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680" y="5708144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310" y="5615176"/>
            <a:ext cx="5784850" cy="447675"/>
          </a:xfrm>
          <a:prstGeom prst="rect">
            <a:avLst/>
          </a:prstGeom>
          <a:noFill/>
        </p:spPr>
      </p:pic>
      <p:sp>
        <p:nvSpPr>
          <p:cNvPr id="26" name="Textfeld 13"/>
          <p:cNvSpPr txBox="1"/>
          <p:nvPr/>
        </p:nvSpPr>
        <p:spPr>
          <a:xfrm>
            <a:off x="1703512" y="40466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Система SBS W 21 </a:t>
            </a:r>
            <a:r>
              <a:rPr lang="ru-RU" sz="2800" b="1" i="1" dirty="0" smtClean="0">
                <a:solidFill>
                  <a:prstClr val="black"/>
                </a:solidFill>
              </a:rPr>
              <a:t>примеры</a:t>
            </a:r>
            <a:endParaRPr lang="ru-RU" sz="2800" b="1" i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hakue\Downloads\b5IIi_7C8g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8665" y="1277816"/>
            <a:ext cx="3156438" cy="4208584"/>
          </a:xfrm>
          <a:prstGeom prst="rect">
            <a:avLst/>
          </a:prstGeom>
          <a:noFill/>
        </p:spPr>
      </p:pic>
      <p:pic>
        <p:nvPicPr>
          <p:cNvPr id="1027" name="Picture 3" descr="C:\Users\hakue\Downloads\6zhx2RnoU1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0476" y="1230923"/>
            <a:ext cx="3243812" cy="4325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52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680" y="5708144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00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856" y="1058070"/>
            <a:ext cx="334962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 descr="C:\Dokumente und Einstellungen\Danneberg\Desktop\RUS\Bil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310" y="5615176"/>
            <a:ext cx="5784850" cy="447675"/>
          </a:xfrm>
          <a:prstGeom prst="rect">
            <a:avLst/>
          </a:prstGeom>
          <a:noFill/>
        </p:spPr>
      </p:pic>
      <p:sp>
        <p:nvSpPr>
          <p:cNvPr id="26" name="Textfeld 13"/>
          <p:cNvSpPr txBox="1"/>
          <p:nvPr/>
        </p:nvSpPr>
        <p:spPr>
          <a:xfrm>
            <a:off x="1703512" y="40466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Система SBS W 21 </a:t>
            </a:r>
            <a:r>
              <a:rPr lang="ru-RU" sz="2800" b="1" i="1" dirty="0" smtClean="0">
                <a:solidFill>
                  <a:prstClr val="black"/>
                </a:solidFill>
              </a:rPr>
              <a:t>примеры</a:t>
            </a:r>
            <a:endParaRPr lang="ru-RU" sz="2800" b="1" i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hakue\Downloads\vatMRzbAn0c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0280" y="1254491"/>
            <a:ext cx="3259258" cy="4345678"/>
          </a:xfrm>
          <a:prstGeom prst="rect">
            <a:avLst/>
          </a:prstGeom>
          <a:noFill/>
        </p:spPr>
      </p:pic>
      <p:pic>
        <p:nvPicPr>
          <p:cNvPr id="2052" name="Picture 4" descr="C:\Users\hakue\Downloads\DYlTLuqcM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2257" y="1157656"/>
            <a:ext cx="3228974" cy="4305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52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546</Words>
  <Application>Microsoft Office PowerPoint</Application>
  <PresentationFormat>Произвольный</PresentationFormat>
  <Paragraphs>106</Paragraphs>
  <Slides>19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Larissa-Design</vt:lpstr>
      <vt:lpstr>Технические решения компании Schwihag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Совместная работа Муромского стрелочного завода и Швихаг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hakuen99@gmail.com</cp:lastModifiedBy>
  <cp:revision>44</cp:revision>
  <cp:lastPrinted>2020-02-18T12:32:11Z</cp:lastPrinted>
  <dcterms:created xsi:type="dcterms:W3CDTF">2020-02-18T10:28:16Z</dcterms:created>
  <dcterms:modified xsi:type="dcterms:W3CDTF">2021-05-12T09:25:09Z</dcterms:modified>
</cp:coreProperties>
</file>